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4" r:id="rId2"/>
    <p:sldId id="286" r:id="rId3"/>
    <p:sldId id="287" r:id="rId4"/>
    <p:sldId id="288" r:id="rId5"/>
    <p:sldId id="261" r:id="rId6"/>
    <p:sldId id="257" r:id="rId7"/>
    <p:sldId id="289" r:id="rId8"/>
    <p:sldId id="258" r:id="rId9"/>
    <p:sldId id="259" r:id="rId10"/>
    <p:sldId id="262" r:id="rId11"/>
    <p:sldId id="263" r:id="rId12"/>
    <p:sldId id="285" r:id="rId13"/>
    <p:sldId id="276" r:id="rId14"/>
    <p:sldId id="265" r:id="rId15"/>
    <p:sldId id="282" r:id="rId16"/>
    <p:sldId id="266" r:id="rId17"/>
    <p:sldId id="275" r:id="rId18"/>
    <p:sldId id="269" r:id="rId19"/>
    <p:sldId id="270" r:id="rId20"/>
    <p:sldId id="281" r:id="rId21"/>
    <p:sldId id="271" r:id="rId22"/>
    <p:sldId id="272" r:id="rId23"/>
    <p:sldId id="267" r:id="rId24"/>
    <p:sldId id="273" r:id="rId25"/>
  </p:sldIdLst>
  <p:sldSz cx="12192000" cy="6858000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6187" autoAdjust="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91108-4884-4552-8084-A14E460F2D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BBFF1-E7A5-4F20-AD82-A66EBB067A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45040D-ED51-48BD-9B88-CA7EDA81FB61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C69A9-09DA-4945-94B9-87A19FC923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71594-4467-4D3E-A9BB-AFE9CCFF3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5137DC-1CE7-4A31-B7E1-BC8A96146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C12916-7162-49DA-A628-212B596D72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A5BCD-9BE5-4A47-86AC-5AC86EDEBE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C5A3C0-78F8-4C8B-928B-8417C4FD718B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9E9ECF-23C7-454C-8D30-F074C84E07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9551AB-FD24-4DC5-BCAF-DE1EEEC59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6827E-3FCA-4135-A095-9E565C6924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B4011-8042-4E43-8A50-8709BCA00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459A30-63B7-4779-8094-7302BF26B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CE0245D-F246-42BF-90EE-6B10574353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9868C3A-C957-449B-8439-B1252FA9CD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16A4F-9759-4D34-A4C6-4D456AB1C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36AF0-6DBF-4578-A0A3-334BE90E17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CED7F85-F0F7-467A-AA69-B57B89FA9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8098520-E292-46F8-9381-FA9FAEFA73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60C7A-2BA4-4C0D-B69A-384E5F0B0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9EB3F-DEDA-405A-8484-B1A0F47965E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6B59AA3-C23A-4768-817D-56D940A8D0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7821A1E-6074-4649-907C-9178239CE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47986B9-A895-4F4A-BE9A-805EDAC78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61A943-836A-4848-AEF7-270D50F8B2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C435D98-D910-43D9-BAE1-CAA3D12FB6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9062CF9-CDD2-4865-875F-3D47C25B2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535AC-7FA0-45B6-B4F5-10BC1EF85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C83B5-AD20-4E53-814E-DDD445001D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95787F5-219C-4300-850E-F25E67449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7234564-D9BB-426A-8462-2696C1C4D9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8F30BB2-612D-478B-9045-A92D1C360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09B803-5E80-4123-B246-0E2911A67E4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EE795E5-F747-46C3-A2BA-378FB05429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3EF06C2-6662-4794-AE29-5C0B2554C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7EDB994-F21C-4CE8-9BB3-3209AE94E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BA0D18-A60C-45E4-91D8-1CAE4C996F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C1B91F30-1935-48A8-BF51-A4EB44E858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B854C4F-24B5-4E73-98B6-1E5408BC3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FE58BD8-C8A7-4F16-B774-B9A4EC5AA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8BF75-FB27-4367-BCD7-5A08442EED9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592C4EB-2BD3-43F6-9969-027BBB74C2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01EEE3E3-B81A-4731-83E2-AA3963B23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5A2220C-B198-4237-9EFC-513E3A648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5C117D-177C-4C3F-B3CF-0087F718CEB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D69F9AA8-DEAE-4676-BFDD-AA919E13A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21BCC3D-1E9D-4A95-B077-091D9AA8C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C9DA2517-D631-4B90-8929-D7FEF5737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368A95-2F05-4803-91C3-E6D5AEFF22B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82845D3-4F54-44D0-8BA0-D74060855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B3815B1-E6D8-40EF-8FA0-6EF677F1FF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D743CBD5-AC08-40FA-B056-FA30704CB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94326-6465-4842-8BA8-2E94DC14F0E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6350F7E-6318-4423-8526-2D90CB084C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3286E5F-6410-4499-8532-6A719CA922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45A8FA9-4C4F-4216-9939-43BFB19A2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C0BE33-3BD5-4383-98DD-71FE7232762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06DACEE-AA11-4A38-A019-6B2E251B50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146145E-AD5A-45C5-9089-A043FB7E5A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FBF273F-0E95-4660-A6F2-5FFB62D4A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5AA650-4FC1-40E8-9A9F-8FD5D5235C5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F77F401-1678-473E-9564-946C35435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87BF5BA-7D91-405D-9DF8-A7894BA6E3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2FD3BFE-3B14-43D7-A451-B96E1E24A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201EB8-0510-475B-907B-9600CC86A8E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C9A4B95-2B43-44AC-918A-349EFAADD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8EF4AB6-DDD1-430E-838A-1614CCE942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53309F7-2548-4A49-8BC5-BCD22AAC6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F12C6E-5A36-420C-8B9D-F1A9447D6BB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25C2992-16D0-45BD-86D2-CAC3C2609C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21F455D-3C2C-4FBE-9EA8-72AF5F031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C9ED57F-10B7-47DD-9658-EDF52667F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431C6-0B55-4221-A242-B11B99C1EF9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8AEDCA9-7ACA-4944-B182-FB5BE0B81F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7C53841-AB5D-409D-AFF5-A17638BD77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8A63008-AE99-4C77-ABBD-142F336B4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201EA3-02A9-49E4-87DC-D55F3108AC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8900860-7D90-4B87-9279-2FFD954CC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68F9135-2F74-48E4-86D5-091D719B9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3BE6-ED7C-486C-8910-4713D7035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EC485-3A25-444C-8F4D-254BF1C73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95CBAF7-6FC9-469F-AD44-81CA665DC7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68FCBC9-1B16-4683-9C7E-9D32126813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BE7812D-F283-430A-BB6C-6DC6B5699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335657-DD35-47F1-BD30-6096C83575F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0F46C-D7E0-4A5C-822B-9C9FCF4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651C-F39D-4392-9FE7-CF2A047CF84F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6B60C-B639-4153-83E7-43D9D2AE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F400D-DC9B-45C4-8C90-D4D40B02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CEFE-87F4-450C-A8F9-B9D981622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21F0-F842-4303-992E-9B2D264C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4CF1-6577-4811-9BA9-726BC4363D28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3125-7C84-4B7F-B595-07C3C0F6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C096B-BEB6-4799-88AC-5743D10B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38F5-8977-48E1-B928-EDC0457F6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D40AD-CDF1-4E55-90F5-863031FE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0B29-B807-44EF-9666-1FA69EEE64F6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A5FA-DA31-4682-8343-0E8A7DE1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68B7-DCE6-4AC3-94A8-FD22DCB0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B037-27EE-4FBD-8ACC-BDF1B34D7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2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C90C-59A8-44C9-A8D0-73066854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7E1D-A107-4AA1-B928-DC49B2D6BCD8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2909-8C8E-471B-AAF9-DB714DFD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A7E0-BBB2-4ED9-8C74-F0A9BE46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8929-1CD1-4AB2-8C20-A0352F78A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7D588-CA94-435C-8639-79604C19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B4DB-CC8C-45F2-89F7-7183C99088CC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30F39-9B32-4027-89C8-D1D5632D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2E75-3476-4B8F-A202-31FE6A0D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EF30-9A8A-41DC-AFB7-1A759BDCE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CCC5C7-96B4-43A3-9013-DAA3EDA9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45C7-FD1C-4A7F-9CE1-9497E94C939A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C3D309-DA8C-4B99-9A8F-15FE1CE0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F3D60-AA74-4A36-A0FB-F5D9CF7E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8F36-B1CA-4378-AC0C-F21563B6E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7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017598-FED9-4379-9AFC-FB713681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204C-9C1E-4BED-B1AC-80460C6C55C2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EA0F08-EA81-4058-A412-B97F6034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9B1467-C890-4F18-8187-2D6B9C06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7BFF-9071-4E4B-9A88-706990C35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B50FF3-B47C-40EB-A310-B552B13D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2F0D-C86F-4D2B-B959-10ACAD05EB7B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7545F7-1F97-4638-B536-CFC1CD5B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A16B54-82DD-4373-A79E-E41553D5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2872-C989-480B-885D-FEFA3F090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0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DC9434-2044-4726-9676-305C84B8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D36C-27DE-4AF7-B8B9-AD02D375CEE3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56867A-7002-45F7-88FF-A6DA79B8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8E13EB-9343-46E6-8D98-C21B410E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9D26-FE08-4461-A39C-FB0BE1C33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4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265AAB-5184-4C76-AAA2-59D29783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FAC9-EE83-4FEB-B139-D18865026936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A289CC-54D0-4D24-8C55-6001562F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5FB33C-10F0-433A-A88A-665C75CA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53E9-6DC8-4E1E-A350-6A09FA538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4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40D346-1860-4240-B842-24C92AF8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781B-B553-4855-9225-3828C41A582E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F7F6CC-5319-48C1-B334-8DA00F9A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9CD5C0-C35C-4341-B22D-8B8EB96C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54D1-88FE-47FE-9270-A727F3955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3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F0D4FD8-95AB-470D-A1FD-E17FC78D71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0CA61F8-D7E7-4CBE-839B-7D3D77ACFC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2E99A-82EB-4DA9-869C-EF74E38A5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FBAE13-6A89-40D5-856C-1E66AF9F698B}" type="datetimeFigureOut">
              <a:rPr lang="en-US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0A3E3-2277-4E3E-871E-04ABA2E2C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37279-4AAA-4F18-BF1F-41CB02CBD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0557D-760C-4C54-8F38-AA6851B73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5.png"/><Relationship Id="rId18" Type="http://schemas.openxmlformats.org/officeDocument/2006/relationships/image" Target="../media/image50.e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3.emf"/><Relationship Id="rId7" Type="http://schemas.openxmlformats.org/officeDocument/2006/relationships/image" Target="../media/image41.emf"/><Relationship Id="rId12" Type="http://schemas.openxmlformats.org/officeDocument/2006/relationships/image" Target="../media/image44.png"/><Relationship Id="rId1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11" Type="http://schemas.openxmlformats.org/officeDocument/2006/relationships/image" Target="../media/image39.png"/><Relationship Id="rId5" Type="http://schemas.openxmlformats.org/officeDocument/2006/relationships/image" Target="../media/image1.png"/><Relationship Id="rId15" Type="http://schemas.openxmlformats.org/officeDocument/2006/relationships/image" Target="../media/image47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51.emf"/><Relationship Id="rId4" Type="http://schemas.openxmlformats.org/officeDocument/2006/relationships/image" Target="../media/image2.png"/><Relationship Id="rId9" Type="http://schemas.openxmlformats.org/officeDocument/2006/relationships/image" Target="../media/image43.jpeg"/><Relationship Id="rId14" Type="http://schemas.openxmlformats.org/officeDocument/2006/relationships/image" Target="../media/image46.wmf"/><Relationship Id="rId2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60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emf"/><Relationship Id="rId5" Type="http://schemas.openxmlformats.org/officeDocument/2006/relationships/image" Target="../media/image49.emf"/><Relationship Id="rId15" Type="http://schemas.openxmlformats.org/officeDocument/2006/relationships/image" Target="../media/image71.png"/><Relationship Id="rId10" Type="http://schemas.openxmlformats.org/officeDocument/2006/relationships/image" Target="../media/image66.emf"/><Relationship Id="rId4" Type="http://schemas.openxmlformats.org/officeDocument/2006/relationships/image" Target="../media/image1.png"/><Relationship Id="rId9" Type="http://schemas.openxmlformats.org/officeDocument/2006/relationships/image" Target="../media/image65.emf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2.png"/><Relationship Id="rId7" Type="http://schemas.openxmlformats.org/officeDocument/2006/relationships/image" Target="../media/image74.emf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76.png"/><Relationship Id="rId5" Type="http://schemas.openxmlformats.org/officeDocument/2006/relationships/image" Target="../media/image60.emf"/><Relationship Id="rId10" Type="http://schemas.openxmlformats.org/officeDocument/2006/relationships/image" Target="../media/image75.png"/><Relationship Id="rId4" Type="http://schemas.openxmlformats.org/officeDocument/2006/relationships/image" Target="../media/image1.png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1.png"/><Relationship Id="rId9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82.png"/><Relationship Id="rId5" Type="http://schemas.openxmlformats.org/officeDocument/2006/relationships/image" Target="../media/image88.wmf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3" Type="http://schemas.openxmlformats.org/officeDocument/2006/relationships/image" Target="../media/image2.pn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5" Type="http://schemas.openxmlformats.org/officeDocument/2006/relationships/image" Target="../media/image93.png"/><Relationship Id="rId10" Type="http://schemas.openxmlformats.org/officeDocument/2006/relationships/image" Target="../media/image105.jpeg"/><Relationship Id="rId4" Type="http://schemas.openxmlformats.org/officeDocument/2006/relationships/image" Target="../media/image1.png"/><Relationship Id="rId9" Type="http://schemas.openxmlformats.org/officeDocument/2006/relationships/image" Target="../media/image104.jpeg"/><Relationship Id="rId14" Type="http://schemas.openxmlformats.org/officeDocument/2006/relationships/image" Target="../media/image10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.png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.png"/><Relationship Id="rId7" Type="http://schemas.openxmlformats.org/officeDocument/2006/relationships/image" Target="../media/image1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.png"/><Relationship Id="rId9" Type="http://schemas.openxmlformats.org/officeDocument/2006/relationships/image" Target="../media/image1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jpeg"/><Relationship Id="rId4" Type="http://schemas.openxmlformats.org/officeDocument/2006/relationships/image" Target="../media/image1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wmf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21.wmf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39375C3-DEAA-4D98-BEE5-CBA7F3F4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4286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70C0"/>
                </a:solidFill>
              </a:rPr>
              <a:t>                               </a:t>
            </a:r>
            <a:r>
              <a:rPr lang="en-US" altLang="en-US" sz="2400" b="1" i="1"/>
              <a:t>Wireless Innovations Improving Productivity </a:t>
            </a:r>
            <a:endParaRPr lang="en-US" altLang="en-US" sz="240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4718C38-AD4C-439E-BE40-29A0D752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625" y="3630613"/>
            <a:ext cx="105156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6C812ADC-8778-440A-8831-9CC6C6C8F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36538"/>
            <a:ext cx="12192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F064F29E-CC76-4C05-9715-0366C16B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30175"/>
            <a:ext cx="48641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2" name="Straight Connector 2">
            <a:extLst>
              <a:ext uri="{FF2B5EF4-FFF2-40B4-BE49-F238E27FC236}">
                <a16:creationId xmlns:a16="http://schemas.microsoft.com/office/drawing/2014/main" id="{06714BE3-5E28-4A1B-B907-E81A8420E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188" y="1376363"/>
            <a:ext cx="11407775" cy="333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3" name="Text Box 2">
            <a:extLst>
              <a:ext uri="{FF2B5EF4-FFF2-40B4-BE49-F238E27FC236}">
                <a16:creationId xmlns:a16="http://schemas.microsoft.com/office/drawing/2014/main" id="{6D54DCEB-8E3C-4DCB-9912-4419B7434AC1}"/>
              </a:ext>
            </a:extLst>
          </p:cNvPr>
          <p:cNvSpPr txBox="1">
            <a:spLocks noChangeArrowheads="1"/>
          </p:cNvSpPr>
          <p:nvPr/>
        </p:nvSpPr>
        <p:spPr bwMode="auto">
          <a:xfrm rot="-7148903">
            <a:off x="3554413" y="5743575"/>
            <a:ext cx="390525" cy="200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6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60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6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4" name="Text Box 2">
            <a:extLst>
              <a:ext uri="{FF2B5EF4-FFF2-40B4-BE49-F238E27FC236}">
                <a16:creationId xmlns:a16="http://schemas.microsoft.com/office/drawing/2014/main" id="{D7EE731E-1A50-45AD-9FF8-3110A530C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577975"/>
            <a:ext cx="6580187" cy="31781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5" name="Text Box 2">
            <a:extLst>
              <a:ext uri="{FF2B5EF4-FFF2-40B4-BE49-F238E27FC236}">
                <a16:creationId xmlns:a16="http://schemas.microsoft.com/office/drawing/2014/main" id="{AF99058C-C218-4F92-98EE-B9F0D7DD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5645150"/>
            <a:ext cx="2233612" cy="70326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Productivity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Production Output 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6" name="Text Box 2">
            <a:extLst>
              <a:ext uri="{FF2B5EF4-FFF2-40B4-BE49-F238E27FC236}">
                <a16:creationId xmlns:a16="http://schemas.microsoft.com/office/drawing/2014/main" id="{E58732E1-1520-46E9-B045-DA50F2DE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2060575"/>
            <a:ext cx="1573212" cy="5540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ISSUES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1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Communications 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7" name="Text Box 2">
            <a:extLst>
              <a:ext uri="{FF2B5EF4-FFF2-40B4-BE49-F238E27FC236}">
                <a16:creationId xmlns:a16="http://schemas.microsoft.com/office/drawing/2014/main" id="{0D504565-8553-40D6-900A-6C5F4AB6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2071688"/>
            <a:ext cx="1581150" cy="5619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 ISSUES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1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Display Software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8" name="Text Box 2">
            <a:extLst>
              <a:ext uri="{FF2B5EF4-FFF2-40B4-BE49-F238E27FC236}">
                <a16:creationId xmlns:a16="http://schemas.microsoft.com/office/drawing/2014/main" id="{B5FBFA5E-DEBD-475B-9878-A92A7D16D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3703638"/>
            <a:ext cx="1581150" cy="5619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ISSUES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1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 and Reports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9" name="Text Box 2">
            <a:extLst>
              <a:ext uri="{FF2B5EF4-FFF2-40B4-BE49-F238E27FC236}">
                <a16:creationId xmlns:a16="http://schemas.microsoft.com/office/drawing/2014/main" id="{8B87C188-EBFB-4872-816A-F3F385406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3649663"/>
            <a:ext cx="1581150" cy="5619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ISSUES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1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Corrective Action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0" name="Text Box 2">
            <a:extLst>
              <a:ext uri="{FF2B5EF4-FFF2-40B4-BE49-F238E27FC236}">
                <a16:creationId xmlns:a16="http://schemas.microsoft.com/office/drawing/2014/main" id="{988F148C-B636-479C-90A2-D6C22CF9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2601913"/>
            <a:ext cx="1990725" cy="1257300"/>
          </a:xfrm>
          <a:prstGeom prst="ellipse">
            <a:avLst/>
          </a:prstGeom>
          <a:solidFill>
            <a:srgbClr val="0070C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VT3000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 System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Production Floor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000" b="1" i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WWi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1" name="Text Box 2">
            <a:extLst>
              <a:ext uri="{FF2B5EF4-FFF2-40B4-BE49-F238E27FC236}">
                <a16:creationId xmlns:a16="http://schemas.microsoft.com/office/drawing/2014/main" id="{E6F894A3-8C6D-4E99-83A7-2BCB4FBF0C35}"/>
              </a:ext>
            </a:extLst>
          </p:cNvPr>
          <p:cNvSpPr txBox="1">
            <a:spLocks noChangeArrowheads="1"/>
          </p:cNvSpPr>
          <p:nvPr/>
        </p:nvSpPr>
        <p:spPr bwMode="auto">
          <a:xfrm rot="-7029288">
            <a:off x="3467894" y="5658644"/>
            <a:ext cx="596900" cy="3032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12" name="Picture 1">
            <a:extLst>
              <a:ext uri="{FF2B5EF4-FFF2-40B4-BE49-F238E27FC236}">
                <a16:creationId xmlns:a16="http://schemas.microsoft.com/office/drawing/2014/main" id="{46F92330-76FD-42B7-B5F5-3213C364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4862513"/>
            <a:ext cx="8556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9">
            <a:extLst>
              <a:ext uri="{FF2B5EF4-FFF2-40B4-BE49-F238E27FC236}">
                <a16:creationId xmlns:a16="http://schemas.microsoft.com/office/drawing/2014/main" id="{77E7C4F2-39FD-495C-A1DF-271A2BC9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4" name="Rectangle 20">
            <a:extLst>
              <a:ext uri="{FF2B5EF4-FFF2-40B4-BE49-F238E27FC236}">
                <a16:creationId xmlns:a16="http://schemas.microsoft.com/office/drawing/2014/main" id="{0712F3A1-3074-47A9-A5F4-18FF4BB5D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5" name="Rectangle 24">
            <a:extLst>
              <a:ext uri="{FF2B5EF4-FFF2-40B4-BE49-F238E27FC236}">
                <a16:creationId xmlns:a16="http://schemas.microsoft.com/office/drawing/2014/main" id="{B932E9E1-229F-4E5A-97E6-F82D52EFA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6" name="Rectangle 26">
            <a:extLst>
              <a:ext uri="{FF2B5EF4-FFF2-40B4-BE49-F238E27FC236}">
                <a16:creationId xmlns:a16="http://schemas.microsoft.com/office/drawing/2014/main" id="{E3936925-DE31-42B1-A118-E20C66DF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D998FDF-3B63-4EC1-85EA-44D9E5F7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38" y="314325"/>
            <a:ext cx="10515600" cy="1460500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70C0"/>
                </a:solidFill>
              </a:rPr>
              <a:t>System Overview   </a:t>
            </a:r>
            <a:br>
              <a:rPr lang="en-US" altLang="en-US" b="1" i="1">
                <a:solidFill>
                  <a:srgbClr val="3333FF"/>
                </a:solidFill>
                <a:latin typeface="Arial" panose="020B0604020202020204" pitchFamily="34" charset="0"/>
              </a:rPr>
            </a:br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18884D7-DDD9-42D9-A0BA-29A76419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14450"/>
            <a:ext cx="10515600" cy="4978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    1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841E16AA-DC15-4D4F-BF0D-947A5F7A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7678409E-3BF3-4BCC-9868-DFEC6BFC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8" name="Straight Connector 2">
            <a:extLst>
              <a:ext uri="{FF2B5EF4-FFF2-40B4-BE49-F238E27FC236}">
                <a16:creationId xmlns:a16="http://schemas.microsoft.com/office/drawing/2014/main" id="{640C529C-5E0C-4422-9CE1-FD9C00C208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89013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29F190-18A6-47C9-83D4-E596DAA1DDF4}"/>
              </a:ext>
            </a:extLst>
          </p:cNvPr>
          <p:cNvSpPr txBox="1"/>
          <p:nvPr/>
        </p:nvSpPr>
        <p:spPr>
          <a:xfrm>
            <a:off x="374650" y="6376988"/>
            <a:ext cx="11920538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18440" name="Rounded Rectangle 85">
            <a:extLst>
              <a:ext uri="{FF2B5EF4-FFF2-40B4-BE49-F238E27FC236}">
                <a16:creationId xmlns:a16="http://schemas.microsoft.com/office/drawing/2014/main" id="{6C3AAA6C-F48E-45FD-8343-9867B008D2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30288" y="1271588"/>
            <a:ext cx="9998075" cy="2098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441" name="Picture 82" descr="Wireless Signal -3.jpg">
            <a:extLst>
              <a:ext uri="{FF2B5EF4-FFF2-40B4-BE49-F238E27FC236}">
                <a16:creationId xmlns:a16="http://schemas.microsoft.com/office/drawing/2014/main" id="{D02E6155-A87A-441C-A642-5F6A11387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843088"/>
            <a:ext cx="6302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74">
            <a:extLst>
              <a:ext uri="{FF2B5EF4-FFF2-40B4-BE49-F238E27FC236}">
                <a16:creationId xmlns:a16="http://schemas.microsoft.com/office/drawing/2014/main" id="{E426D6BF-B8C8-4BB4-868B-DC4AD072B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2114550"/>
            <a:ext cx="66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System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Repeater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 Narrow" panose="020B0606020202030204" pitchFamily="34" charset="0"/>
              </a:rPr>
              <a:t>Wireless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 Narrow" panose="020B0606020202030204" pitchFamily="34" charset="0"/>
              </a:rPr>
              <a:t>Powered </a:t>
            </a:r>
          </a:p>
        </p:txBody>
      </p:sp>
      <p:pic>
        <p:nvPicPr>
          <p:cNvPr id="18443" name="Picture 24">
            <a:extLst>
              <a:ext uri="{FF2B5EF4-FFF2-40B4-BE49-F238E27FC236}">
                <a16:creationId xmlns:a16="http://schemas.microsoft.com/office/drawing/2014/main" id="{4D409F4A-C867-4A6E-9A75-1005AF93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435100"/>
            <a:ext cx="304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Box 73">
            <a:extLst>
              <a:ext uri="{FF2B5EF4-FFF2-40B4-BE49-F238E27FC236}">
                <a16:creationId xmlns:a16="http://schemas.microsoft.com/office/drawing/2014/main" id="{E058DC1F-C51C-4DA5-A06B-70AFD1948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763" y="2335213"/>
            <a:ext cx="61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System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Receiver</a:t>
            </a:r>
          </a:p>
        </p:txBody>
      </p:sp>
      <p:pic>
        <p:nvPicPr>
          <p:cNvPr id="18445" name="Picture 84" descr="Wireless Signal -3.jpg">
            <a:extLst>
              <a:ext uri="{FF2B5EF4-FFF2-40B4-BE49-F238E27FC236}">
                <a16:creationId xmlns:a16="http://schemas.microsoft.com/office/drawing/2014/main" id="{B84AEFC2-5EEE-4A35-9768-055F1B951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460">
            <a:off x="7591425" y="1654175"/>
            <a:ext cx="11652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6" descr="Nextel">
            <a:extLst>
              <a:ext uri="{FF2B5EF4-FFF2-40B4-BE49-F238E27FC236}">
                <a16:creationId xmlns:a16="http://schemas.microsoft.com/office/drawing/2014/main" id="{DA1A8591-A356-4575-A6BE-B8C4FFDE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r="26793"/>
          <a:stretch>
            <a:fillRect/>
          </a:stretch>
        </p:blipFill>
        <p:spPr bwMode="auto">
          <a:xfrm>
            <a:off x="9729788" y="1511300"/>
            <a:ext cx="3873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55" descr="Two Way Radio">
            <a:extLst>
              <a:ext uri="{FF2B5EF4-FFF2-40B4-BE49-F238E27FC236}">
                <a16:creationId xmlns:a16="http://schemas.microsoft.com/office/drawing/2014/main" id="{9DDEC4F1-026A-4029-9996-D8CC4799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1" b="2934"/>
          <a:stretch>
            <a:fillRect/>
          </a:stretch>
        </p:blipFill>
        <p:spPr bwMode="auto">
          <a:xfrm>
            <a:off x="10188575" y="1485900"/>
            <a:ext cx="3921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8" name="Object 54">
            <a:extLst>
              <a:ext uri="{FF2B5EF4-FFF2-40B4-BE49-F238E27FC236}">
                <a16:creationId xmlns:a16="http://schemas.microsoft.com/office/drawing/2014/main" id="{12CB72F1-AFB4-4BE6-8FFC-617875F299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4863" y="2474913"/>
          <a:ext cx="457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Bitmap Image" r:id="rId10" imgW="2486372" imgH="2180952" progId="Paint.Picture">
                  <p:embed/>
                </p:oleObj>
              </mc:Choice>
              <mc:Fallback>
                <p:oleObj name="Bitmap Image" r:id="rId10" imgW="2486372" imgH="2180952" progId="Paint.Picture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3145"/>
                      <a:stretch>
                        <a:fillRect/>
                      </a:stretch>
                    </p:blipFill>
                    <p:spPr bwMode="auto">
                      <a:xfrm>
                        <a:off x="9694863" y="2474913"/>
                        <a:ext cx="457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9" name="Picture 82" descr="Wireless Signal -3.jpg">
            <a:extLst>
              <a:ext uri="{FF2B5EF4-FFF2-40B4-BE49-F238E27FC236}">
                <a16:creationId xmlns:a16="http://schemas.microsoft.com/office/drawing/2014/main" id="{BC03AD95-1B33-420C-B9A9-28D905CD9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90">
            <a:off x="4486275" y="1906588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TextBox 75">
            <a:extLst>
              <a:ext uri="{FF2B5EF4-FFF2-40B4-BE49-F238E27FC236}">
                <a16:creationId xmlns:a16="http://schemas.microsoft.com/office/drawing/2014/main" id="{66529B20-2C17-4951-AACD-774F1B89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28067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Input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Modules </a:t>
            </a:r>
          </a:p>
        </p:txBody>
      </p:sp>
      <p:sp>
        <p:nvSpPr>
          <p:cNvPr id="18451" name="TextBox 54">
            <a:extLst>
              <a:ext uri="{FF2B5EF4-FFF2-40B4-BE49-F238E27FC236}">
                <a16:creationId xmlns:a16="http://schemas.microsoft.com/office/drawing/2014/main" id="{20B248F0-81ED-4729-87B3-BB0ABFF5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3" y="2832100"/>
            <a:ext cx="184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VT 3000 Std Control Unit / Server </a:t>
            </a:r>
          </a:p>
        </p:txBody>
      </p:sp>
      <p:sp>
        <p:nvSpPr>
          <p:cNvPr id="27" name="Rectangle 99">
            <a:extLst>
              <a:ext uri="{FF2B5EF4-FFF2-40B4-BE49-F238E27FC236}">
                <a16:creationId xmlns:a16="http://schemas.microsoft.com/office/drawing/2014/main" id="{8ADD19EE-F99B-48FE-939A-74FCB5536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5675313"/>
            <a:ext cx="3095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742950" indent="-2857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  <a:r>
              <a:rPr lang="en-US" sz="1100" b="1" dirty="0">
                <a:solidFill>
                  <a:srgbClr val="0070C0"/>
                </a:solidFill>
                <a:latin typeface="Arial" charset="0"/>
              </a:rPr>
              <a:t>REAL-TIME SCREENS</a:t>
            </a:r>
          </a:p>
          <a:p>
            <a:pPr marL="742950" indent="-2857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70C0"/>
                </a:solidFill>
                <a:latin typeface="Arial" charset="0"/>
              </a:rPr>
              <a:t>     SMART PHONES, TABLETS</a:t>
            </a:r>
          </a:p>
          <a:p>
            <a:pPr marL="742950" indent="-2857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70C0"/>
                </a:solidFill>
                <a:latin typeface="Arial" charset="0"/>
              </a:rPr>
              <a:t>                  &amp; REPORTS</a:t>
            </a:r>
          </a:p>
        </p:txBody>
      </p:sp>
      <p:pic>
        <p:nvPicPr>
          <p:cNvPr id="18453" name="Picture 48">
            <a:extLst>
              <a:ext uri="{FF2B5EF4-FFF2-40B4-BE49-F238E27FC236}">
                <a16:creationId xmlns:a16="http://schemas.microsoft.com/office/drawing/2014/main" id="{1D5890DA-CD50-44AC-8EE2-FC1A36CAB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424238"/>
            <a:ext cx="2305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74" descr="Presentation Screen.PNG">
            <a:extLst>
              <a:ext uri="{FF2B5EF4-FFF2-40B4-BE49-F238E27FC236}">
                <a16:creationId xmlns:a16="http://schemas.microsoft.com/office/drawing/2014/main" id="{4FF15E62-258D-41EA-A803-A66CC78F1C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833813"/>
            <a:ext cx="8731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93">
            <a:extLst>
              <a:ext uri="{FF2B5EF4-FFF2-40B4-BE49-F238E27FC236}">
                <a16:creationId xmlns:a16="http://schemas.microsoft.com/office/drawing/2014/main" id="{478EE8E7-3B7D-467E-AEDF-021B5C1A5328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75297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7">
            <a:extLst>
              <a:ext uri="{FF2B5EF4-FFF2-40B4-BE49-F238E27FC236}">
                <a16:creationId xmlns:a16="http://schemas.microsoft.com/office/drawing/2014/main" id="{2A8E7411-BC3B-41D4-B3AF-DB4206159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783013"/>
            <a:ext cx="11779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">
            <a:extLst>
              <a:ext uri="{FF2B5EF4-FFF2-40B4-BE49-F238E27FC236}">
                <a16:creationId xmlns:a16="http://schemas.microsoft.com/office/drawing/2014/main" id="{2550512C-2283-4B3E-B5A5-BC19447A0E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>
            <a:fillRect/>
          </a:stretch>
        </p:blipFill>
        <p:spPr bwMode="auto">
          <a:xfrm>
            <a:off x="1389063" y="3513138"/>
            <a:ext cx="2905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9">
            <a:extLst>
              <a:ext uri="{FF2B5EF4-FFF2-40B4-BE49-F238E27FC236}">
                <a16:creationId xmlns:a16="http://schemas.microsoft.com/office/drawing/2014/main" id="{2CED2072-7620-437C-995B-3E8E9988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01775"/>
            <a:ext cx="5953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18">
            <a:extLst>
              <a:ext uri="{FF2B5EF4-FFF2-40B4-BE49-F238E27FC236}">
                <a16:creationId xmlns:a16="http://schemas.microsoft.com/office/drawing/2014/main" id="{40179DD4-92D3-451E-94CD-488A6119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046288"/>
            <a:ext cx="4048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14">
            <a:extLst>
              <a:ext uri="{FF2B5EF4-FFF2-40B4-BE49-F238E27FC236}">
                <a16:creationId xmlns:a16="http://schemas.microsoft.com/office/drawing/2014/main" id="{988A9B28-BA64-4461-8785-5793F70A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335213"/>
            <a:ext cx="3984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13">
            <a:extLst>
              <a:ext uri="{FF2B5EF4-FFF2-40B4-BE49-F238E27FC236}">
                <a16:creationId xmlns:a16="http://schemas.microsoft.com/office/drawing/2014/main" id="{041480EF-588E-44AC-9B77-29731DA8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774825"/>
            <a:ext cx="10906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17">
            <a:extLst>
              <a:ext uri="{FF2B5EF4-FFF2-40B4-BE49-F238E27FC236}">
                <a16:creationId xmlns:a16="http://schemas.microsoft.com/office/drawing/2014/main" id="{9C72A4B7-0176-4071-ABEE-212A3345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350963"/>
            <a:ext cx="5127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CEF30B-AAA4-4163-ACD0-D92BB000F3C7}"/>
              </a:ext>
            </a:extLst>
          </p:cNvPr>
          <p:cNvSpPr txBox="1"/>
          <p:nvPr/>
        </p:nvSpPr>
        <p:spPr>
          <a:xfrm>
            <a:off x="2433512" y="4752976"/>
            <a:ext cx="1649537" cy="24622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TOUCH INPUT MODULE</a:t>
            </a:r>
          </a:p>
        </p:txBody>
      </p:sp>
      <p:pic>
        <p:nvPicPr>
          <p:cNvPr id="18466" name="Picture 3">
            <a:extLst>
              <a:ext uri="{FF2B5EF4-FFF2-40B4-BE49-F238E27FC236}">
                <a16:creationId xmlns:a16="http://schemas.microsoft.com/office/drawing/2014/main" id="{22CCF6BA-E339-4EF7-A965-B9DADC0B14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803650"/>
            <a:ext cx="21669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55D2B8F-21D6-4A99-9C70-08321F21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B0F0"/>
                </a:solidFill>
              </a:rPr>
              <a:t>Call Station Input Module</a:t>
            </a:r>
            <a:endParaRPr lang="en-US" altLang="en-US" sz="240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6A07-5E5B-404E-8067-7D24EC4E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075" y="1258888"/>
            <a:ext cx="10515600" cy="49180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Call Station  - Battery or Powered </a:t>
            </a:r>
          </a:p>
          <a:p>
            <a:pPr marL="1257300" lvl="2" indent="-342900" eaLnBrk="1" fontAlgn="auto" hangingPunct="1">
              <a:spcAft>
                <a:spcPts val="0"/>
              </a:spcAft>
              <a:defRPr/>
            </a:pPr>
            <a:endParaRPr lang="en-US" sz="1800" b="1" i="1" dirty="0">
              <a:latin typeface="Arial Narrow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i="1" dirty="0">
                <a:solidFill>
                  <a:srgbClr val="FF0000"/>
                </a:solidFill>
                <a:latin typeface="Arial Narrow" pitchFamily="34" charset="0"/>
              </a:rPr>
              <a:t>Captures Response Time to Issues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  <a:cs typeface="Times New Roman" pitchFamily="18" charset="0"/>
              </a:rPr>
              <a:t> Introduces a Whole New Concept of Support Accountability  </a:t>
            </a:r>
          </a:p>
          <a:p>
            <a:pPr marL="914400" lvl="2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b="1" i="1" dirty="0">
                <a:latin typeface="Arial Narrow" pitchFamily="34" charset="0"/>
              </a:rPr>
              <a:t>       </a:t>
            </a:r>
            <a:r>
              <a:rPr lang="en-US" sz="1800" i="1" dirty="0">
                <a:solidFill>
                  <a:srgbClr val="3333CC"/>
                </a:solidFill>
                <a:latin typeface="Arial Narrow" pitchFamily="34" charset="0"/>
              </a:rPr>
              <a:t>Also Escalates and Routes Messages  Until Acknowledgement  </a:t>
            </a:r>
          </a:p>
          <a:p>
            <a:pPr marL="914400" lvl="2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b="1" i="1" dirty="0">
              <a:solidFill>
                <a:srgbClr val="3333CC"/>
              </a:solidFill>
              <a:latin typeface="Arial Narrow" pitchFamily="34" charset="0"/>
            </a:endParaRP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</a:rPr>
              <a:t>Every  Request for Support is  Logged in Database [Time and Date Stamped ]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b="1" i="1" dirty="0">
              <a:latin typeface="Arial Narrow" pitchFamily="34" charset="0"/>
            </a:endParaRP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</a:rPr>
              <a:t>Provides Visibility of Support Personnel Response Performance to the Production Floor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b="1" i="1" dirty="0">
              <a:latin typeface="Arial Narrow" pitchFamily="34" charset="0"/>
            </a:endParaRP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</a:rPr>
              <a:t>Innovative Zigbee Wireless “Mesh” Technology </a:t>
            </a:r>
          </a:p>
          <a:p>
            <a:pPr marL="914400" lvl="2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b="1" i="1" dirty="0">
              <a:latin typeface="Arial Narrow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</a:rPr>
              <a:t> NEMA 4-sealed housing / Membrane Switch Buttons</a:t>
            </a:r>
          </a:p>
          <a:p>
            <a:pPr marL="1257300" lvl="2" indent="-342900" eaLnBrk="1" fontAlgn="auto" hangingPunct="1">
              <a:spcAft>
                <a:spcPts val="0"/>
              </a:spcAft>
              <a:defRPr/>
            </a:pPr>
            <a:endParaRPr lang="en-US" sz="800" b="1" i="1" dirty="0">
              <a:latin typeface="Arial Narrow" pitchFamily="34" charset="0"/>
            </a:endParaRP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</a:rPr>
              <a:t>Contains 4 Switch Contacts </a:t>
            </a:r>
          </a:p>
          <a:p>
            <a:pPr marL="1257300" lvl="2" indent="-342900" eaLnBrk="1" fontAlgn="auto" hangingPunct="1">
              <a:spcAft>
                <a:spcPts val="0"/>
              </a:spcAft>
              <a:defRPr/>
            </a:pPr>
            <a:endParaRPr lang="en-US" sz="800" b="1" i="1" dirty="0">
              <a:latin typeface="Arial Narrow" pitchFamily="34" charset="0"/>
            </a:endParaRP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</a:rPr>
              <a:t>Up to 1,500 Units per System – 6000 Monitoring Points in Control Unit [Server] </a:t>
            </a:r>
          </a:p>
          <a:p>
            <a:pPr marL="1257300" lvl="2" indent="-3429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b="1" i="1" dirty="0">
              <a:latin typeface="Arial Narrow" pitchFamily="34" charset="0"/>
            </a:endParaRPr>
          </a:p>
          <a:p>
            <a:pPr marL="1257300" lvl="2" indent="-3429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800" b="1" i="1" dirty="0">
                <a:latin typeface="Arial Narrow" pitchFamily="34" charset="0"/>
              </a:rPr>
              <a:t>Communication Path for Each Individual Button is Programmable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E6F91-29F8-4934-9F0E-FD98F18E0D34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cxnSp>
        <p:nvCxnSpPr>
          <p:cNvPr id="20485" name="Straight Connector 2">
            <a:extLst>
              <a:ext uri="{FF2B5EF4-FFF2-40B4-BE49-F238E27FC236}">
                <a16:creationId xmlns:a16="http://schemas.microsoft.com/office/drawing/2014/main" id="{8F70B3CF-452F-4EA1-B090-382C9AB87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89013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6" name="Picture 6">
            <a:extLst>
              <a:ext uri="{FF2B5EF4-FFF2-40B4-BE49-F238E27FC236}">
                <a16:creationId xmlns:a16="http://schemas.microsoft.com/office/drawing/2014/main" id="{C205560C-2EBF-40D3-AE99-F909FD80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355E2CE0-A0AD-4F6A-B9C4-CE9A90D5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" descr="pd013meshnetwork.gif">
            <a:extLst>
              <a:ext uri="{FF2B5EF4-FFF2-40B4-BE49-F238E27FC236}">
                <a16:creationId xmlns:a16="http://schemas.microsoft.com/office/drawing/2014/main" id="{243F4E4B-88B6-4505-BED8-DC6A12BA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3665538"/>
            <a:ext cx="16002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4">
            <a:extLst>
              <a:ext uri="{FF2B5EF4-FFF2-40B4-BE49-F238E27FC236}">
                <a16:creationId xmlns:a16="http://schemas.microsoft.com/office/drawing/2014/main" id="{25740520-A62D-4B26-A9B1-EDEDB23C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325" y="4640263"/>
            <a:ext cx="143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DigiMesh Technology  Forms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i="1">
                <a:latin typeface="Times New Roman" panose="02020603050405020304" pitchFamily="18" charset="0"/>
                <a:cs typeface="Times New Roman" panose="02020603050405020304" pitchFamily="18" charset="0"/>
              </a:rPr>
              <a:t> It's Own Network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3B982E15-7DAB-4F7A-B8CA-EF6D339A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25750"/>
            <a:ext cx="1435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676188B-056F-49F4-9CCD-CEB8081B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7150"/>
            <a:ext cx="10515600" cy="1325563"/>
          </a:xfrm>
        </p:spPr>
        <p:txBody>
          <a:bodyPr/>
          <a:lstStyle/>
          <a:p>
            <a:r>
              <a:rPr lang="en-US" altLang="en-US" sz="2400" b="1" i="1">
                <a:solidFill>
                  <a:srgbClr val="00B0F0"/>
                </a:solidFill>
              </a:rPr>
              <a:t> BSC Input Module  - Flexible and Simple </a:t>
            </a:r>
            <a:endParaRPr lang="en-US" altLang="en-US" sz="240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248C3BD-0261-4C55-B152-EB260942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173163"/>
            <a:ext cx="10515600" cy="51943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/>
              <a:t>BSC Module – Programmable Buttons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A3D5EE15-2B87-4805-9253-9B85D7E7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Connector 2">
            <a:extLst>
              <a:ext uri="{FF2B5EF4-FFF2-40B4-BE49-F238E27FC236}">
                <a16:creationId xmlns:a16="http://schemas.microsoft.com/office/drawing/2014/main" id="{B5DAD131-BC78-4EA1-AE58-11D2CB016A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89013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4" name="Picture 5">
            <a:extLst>
              <a:ext uri="{FF2B5EF4-FFF2-40B4-BE49-F238E27FC236}">
                <a16:creationId xmlns:a16="http://schemas.microsoft.com/office/drawing/2014/main" id="{DF374EE5-1DC7-43D7-9B44-644C7D4C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>
            <a:extLst>
              <a:ext uri="{FF2B5EF4-FFF2-40B4-BE49-F238E27FC236}">
                <a16:creationId xmlns:a16="http://schemas.microsoft.com/office/drawing/2014/main" id="{C0FB0471-9D7F-4DC0-99A2-95A01D4F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771650"/>
            <a:ext cx="1320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>
            <a:extLst>
              <a:ext uri="{FF2B5EF4-FFF2-40B4-BE49-F238E27FC236}">
                <a16:creationId xmlns:a16="http://schemas.microsoft.com/office/drawing/2014/main" id="{AE91B0B1-FDDF-4275-A7E0-FA480AEB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4086225"/>
            <a:ext cx="3530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31AD4C-93EC-4AA0-8349-DD595A00536B}"/>
              </a:ext>
            </a:extLst>
          </p:cNvPr>
          <p:cNvSpPr txBox="1"/>
          <p:nvPr/>
        </p:nvSpPr>
        <p:spPr>
          <a:xfrm>
            <a:off x="271463" y="6413500"/>
            <a:ext cx="11920537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22538" name="Picture 10">
            <a:extLst>
              <a:ext uri="{FF2B5EF4-FFF2-40B4-BE49-F238E27FC236}">
                <a16:creationId xmlns:a16="http://schemas.microsoft.com/office/drawing/2014/main" id="{2E0FCED1-CF83-483D-97AF-DB1B84148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143375"/>
            <a:ext cx="1362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>
            <a:extLst>
              <a:ext uri="{FF2B5EF4-FFF2-40B4-BE49-F238E27FC236}">
                <a16:creationId xmlns:a16="http://schemas.microsoft.com/office/drawing/2014/main" id="{37B2BD67-CA93-4B82-BF27-7D1B6B3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373313"/>
            <a:ext cx="7588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Box 13">
            <a:extLst>
              <a:ext uri="{FF2B5EF4-FFF2-40B4-BE49-F238E27FC236}">
                <a16:creationId xmlns:a16="http://schemas.microsoft.com/office/drawing/2014/main" id="{AB1119CA-6161-4CF1-8376-1BCDE207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3797300"/>
            <a:ext cx="876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Touch Screen</a:t>
            </a:r>
          </a:p>
        </p:txBody>
      </p:sp>
      <p:sp>
        <p:nvSpPr>
          <p:cNvPr id="22541" name="TextBox 14">
            <a:extLst>
              <a:ext uri="{FF2B5EF4-FFF2-40B4-BE49-F238E27FC236}">
                <a16:creationId xmlns:a16="http://schemas.microsoft.com/office/drawing/2014/main" id="{770ADEA7-5B27-417C-A790-37FE93AC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376613"/>
            <a:ext cx="83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Arial Narrow" panose="020B0606020202030204" pitchFamily="34" charset="0"/>
              </a:rPr>
              <a:t>I/O Module </a:t>
            </a:r>
          </a:p>
        </p:txBody>
      </p:sp>
      <p:sp>
        <p:nvSpPr>
          <p:cNvPr id="22542" name="TextBox 15">
            <a:extLst>
              <a:ext uri="{FF2B5EF4-FFF2-40B4-BE49-F238E27FC236}">
                <a16:creationId xmlns:a16="http://schemas.microsoft.com/office/drawing/2014/main" id="{707D4F11-C2C6-4691-A41F-AFB90164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1647825"/>
            <a:ext cx="48831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200" b="1" i="1">
                <a:latin typeface="Agency FB" panose="020B0503020202020204" pitchFamily="34" charset="0"/>
              </a:rPr>
              <a:t>Choose Button Type, Color, Size &amp;  Quantity 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200" b="1" i="1">
                <a:latin typeface="Agency FB" panose="020B0503020202020204" pitchFamily="34" charset="0"/>
              </a:rPr>
              <a:t>Flexible Layouts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200" b="1" i="1">
                <a:latin typeface="Agency FB" panose="020B0503020202020204" pitchFamily="34" charset="0"/>
              </a:rPr>
              <a:t>Programmable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200" b="1" i="1">
                <a:latin typeface="Agency FB" panose="020B0503020202020204" pitchFamily="34" charset="0"/>
              </a:rPr>
              <a:t>Link Multiple Screens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200" b="1" i="1">
                <a:latin typeface="Agency FB" panose="020B0503020202020204" pitchFamily="34" charset="0"/>
              </a:rPr>
              <a:t>Immediate Communications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200" b="1" i="1">
                <a:latin typeface="Agency FB" panose="020B0503020202020204" pitchFamily="34" charset="0"/>
              </a:rPr>
              <a:t>Simple  &amp; Flexible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0B29891-ABDF-4AB2-B077-8B06050C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6838"/>
            <a:ext cx="10515600" cy="1327150"/>
          </a:xfrm>
        </p:spPr>
        <p:txBody>
          <a:bodyPr/>
          <a:lstStyle/>
          <a:p>
            <a:r>
              <a:rPr lang="en-US" altLang="en-US" sz="2400" b="1" i="1">
                <a:solidFill>
                  <a:srgbClr val="00B0F0"/>
                </a:solidFill>
              </a:rPr>
              <a:t>         Touch Input Module  - Visual Status Indicators </a:t>
            </a:r>
            <a:endParaRPr lang="en-US" alt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0B27-4491-446E-A1FC-EF84E684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138" y="2112963"/>
            <a:ext cx="10515600" cy="4906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i="1" dirty="0"/>
              <a:t>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latin typeface="Agency FB" panose="020B0503020202020204" pitchFamily="34" charset="0"/>
              </a:rPr>
              <a:t>Programmable &amp; Configurable Touch Screen Displays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latin typeface="Agency FB" panose="020B0503020202020204" pitchFamily="34" charset="0"/>
              </a:rPr>
              <a:t>Number of Individuals to Call – Programmable  20+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latin typeface="Agency FB" panose="020B0503020202020204" pitchFamily="34" charset="0"/>
              </a:rPr>
              <a:t>Immediate Communications -Response Time &amp; Escalations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latin typeface="Agency FB" panose="020B0503020202020204" pitchFamily="34" charset="0"/>
              </a:rPr>
              <a:t>Captures Counts &amp; Downtime With Reasons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latin typeface="Agency FB" panose="020B0503020202020204" pitchFamily="34" charset="0"/>
              </a:rPr>
              <a:t>Full Touch Screen Keyboard &amp; Key Pad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b="1" i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i="1" dirty="0"/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45704743-F429-440D-A0F3-7BE08198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7205EFB3-E049-4DDA-8B25-74AAB6ADB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2" name="Straight Connector 2">
            <a:extLst>
              <a:ext uri="{FF2B5EF4-FFF2-40B4-BE49-F238E27FC236}">
                <a16:creationId xmlns:a16="http://schemas.microsoft.com/office/drawing/2014/main" id="{75DFD168-5E5B-4573-BF2E-106089E2DC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89013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3" name="Picture 6">
            <a:extLst>
              <a:ext uri="{FF2B5EF4-FFF2-40B4-BE49-F238E27FC236}">
                <a16:creationId xmlns:a16="http://schemas.microsoft.com/office/drawing/2014/main" id="{33ED82CE-EE04-4271-8D57-EEB0F8BC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852613"/>
            <a:ext cx="14271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CED96D-7D23-4536-BDC2-15990C0130DF}"/>
              </a:ext>
            </a:extLst>
          </p:cNvPr>
          <p:cNvSpPr txBox="1"/>
          <p:nvPr/>
        </p:nvSpPr>
        <p:spPr>
          <a:xfrm>
            <a:off x="271463" y="6413500"/>
            <a:ext cx="11920537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BE29122C-F0CE-452E-9566-D9E03451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203325"/>
            <a:ext cx="559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/>
              <a:t>Touch Input Module – 7” Screens </a:t>
            </a:r>
          </a:p>
        </p:txBody>
      </p:sp>
      <p:pic>
        <p:nvPicPr>
          <p:cNvPr id="24586" name="Picture 9">
            <a:extLst>
              <a:ext uri="{FF2B5EF4-FFF2-40B4-BE49-F238E27FC236}">
                <a16:creationId xmlns:a16="http://schemas.microsoft.com/office/drawing/2014/main" id="{3467B81A-0D58-4024-B898-ADD9E6AF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12963"/>
            <a:ext cx="7588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8">
            <a:extLst>
              <a:ext uri="{FF2B5EF4-FFF2-40B4-BE49-F238E27FC236}">
                <a16:creationId xmlns:a16="http://schemas.microsoft.com/office/drawing/2014/main" id="{CA4C6B86-FFA5-4BBC-948F-3E912C6E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994150"/>
            <a:ext cx="671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B1F413B-D423-4270-AA52-5403C1DB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0"/>
            <a:ext cx="10515600" cy="1508125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B0F0"/>
                </a:solidFill>
              </a:rPr>
              <a:t>Production Status Module – Touch Screen [10” Screen] &amp; I/O Module  </a:t>
            </a:r>
            <a:endParaRPr lang="en-US" alt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1C61-0ECC-4601-B00B-A8D8F6C8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463" y="1143000"/>
            <a:ext cx="8305800" cy="50450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Module Features </a:t>
            </a: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Configurable Touch Screen Display 	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Captures the Responding Individual w/ NFC Technology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Retrieves Data for Look Up List		</a:t>
            </a: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Wireless Configuration  Set-Up &amp; Changes  	</a:t>
            </a: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Wireless Bar Code Scanners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Alarms/Actions from Different Modules	</a:t>
            </a: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Communication Capabilities   </a:t>
            </a:r>
          </a:p>
          <a:p>
            <a:pPr marL="285750" indent="-285750" eaLnBrk="1" fontAlgn="auto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Touch Screen Keyboard &amp; Key Pad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B031F22F-807F-45B3-9DFF-93B2C2FC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7EF0FEFA-F8FB-4385-A9A6-D8DD99F7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6" name="Straight Connector 2">
            <a:extLst>
              <a:ext uri="{FF2B5EF4-FFF2-40B4-BE49-F238E27FC236}">
                <a16:creationId xmlns:a16="http://schemas.microsoft.com/office/drawing/2014/main" id="{84D655BB-F036-4CD3-862D-D3F8033620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985838"/>
            <a:ext cx="11406188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7D464B-EE2A-4DA1-B05E-18833A1539C0}"/>
              </a:ext>
            </a:extLst>
          </p:cNvPr>
          <p:cNvSpPr txBox="1"/>
          <p:nvPr/>
        </p:nvSpPr>
        <p:spPr>
          <a:xfrm>
            <a:off x="409575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25608" name="Picture 9">
            <a:extLst>
              <a:ext uri="{FF2B5EF4-FFF2-40B4-BE49-F238E27FC236}">
                <a16:creationId xmlns:a16="http://schemas.microsoft.com/office/drawing/2014/main" id="{5CF81068-629E-4D98-9C64-F19E8F0E9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154113"/>
            <a:ext cx="13208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1">
            <a:extLst>
              <a:ext uri="{FF2B5EF4-FFF2-40B4-BE49-F238E27FC236}">
                <a16:creationId xmlns:a16="http://schemas.microsoft.com/office/drawing/2014/main" id="{4F57F1CE-338F-425E-9151-A3B8D08CF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330325"/>
            <a:ext cx="7953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2">
            <a:extLst>
              <a:ext uri="{FF2B5EF4-FFF2-40B4-BE49-F238E27FC236}">
                <a16:creationId xmlns:a16="http://schemas.microsoft.com/office/drawing/2014/main" id="{9FA1599A-0162-4F92-9739-1B0ADD82E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101975"/>
            <a:ext cx="19319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23">
            <a:extLst>
              <a:ext uri="{FF2B5EF4-FFF2-40B4-BE49-F238E27FC236}">
                <a16:creationId xmlns:a16="http://schemas.microsoft.com/office/drawing/2014/main" id="{69FD8966-5527-4F46-A05C-0212F218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075" y="1143000"/>
            <a:ext cx="319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/>
              <a:t>Completely Configurable Screens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4B03A-F332-4F19-A003-8ACC9C925ACD}"/>
              </a:ext>
            </a:extLst>
          </p:cNvPr>
          <p:cNvSpPr/>
          <p:nvPr/>
        </p:nvSpPr>
        <p:spPr>
          <a:xfrm>
            <a:off x="561975" y="3406775"/>
            <a:ext cx="2260600" cy="2873375"/>
          </a:xfrm>
          <a:prstGeom prst="rect">
            <a:avLst/>
          </a:prstGeom>
          <a:solidFill>
            <a:schemeClr val="bg1"/>
          </a:solidFill>
          <a:ln w="47625" cap="sq" cmpd="thickThin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13" name="Rectangle 15">
            <a:extLst>
              <a:ext uri="{FF2B5EF4-FFF2-40B4-BE49-F238E27FC236}">
                <a16:creationId xmlns:a16="http://schemas.microsoft.com/office/drawing/2014/main" id="{8733953C-1077-4851-A479-FEB2B7F2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3402013"/>
            <a:ext cx="19415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000" i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VESA Mounting Patterns Supports </a:t>
            </a:r>
            <a:endParaRPr lang="en-US" altLang="en-US" sz="1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767171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Stand Options </a:t>
            </a:r>
            <a:endParaRPr lang="en-US" alt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14" name="Picture 14">
            <a:extLst>
              <a:ext uri="{FF2B5EF4-FFF2-40B4-BE49-F238E27FC236}">
                <a16:creationId xmlns:a16="http://schemas.microsoft.com/office/drawing/2014/main" id="{A8AD493F-28BB-4B0B-9B9B-21938910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259388"/>
            <a:ext cx="6842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3">
            <a:extLst>
              <a:ext uri="{FF2B5EF4-FFF2-40B4-BE49-F238E27FC236}">
                <a16:creationId xmlns:a16="http://schemas.microsoft.com/office/drawing/2014/main" id="{DDFB7CA1-2FC5-4172-9B4E-978944A9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3919538"/>
            <a:ext cx="8382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1">
            <a:extLst>
              <a:ext uri="{FF2B5EF4-FFF2-40B4-BE49-F238E27FC236}">
                <a16:creationId xmlns:a16="http://schemas.microsoft.com/office/drawing/2014/main" id="{FBE82807-C381-485B-92FA-D71D54D4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995738"/>
            <a:ext cx="593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2">
            <a:extLst>
              <a:ext uri="{FF2B5EF4-FFF2-40B4-BE49-F238E27FC236}">
                <a16:creationId xmlns:a16="http://schemas.microsoft.com/office/drawing/2014/main" id="{ACE90026-E8F1-4403-9AB8-D48068C4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235450"/>
            <a:ext cx="67151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19">
            <a:extLst>
              <a:ext uri="{FF2B5EF4-FFF2-40B4-BE49-F238E27FC236}">
                <a16:creationId xmlns:a16="http://schemas.microsoft.com/office/drawing/2014/main" id="{F610B57E-6032-420D-BFCE-B2B2F75E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5884863"/>
            <a:ext cx="962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i="1"/>
              <a:t>Bench Stands</a:t>
            </a:r>
          </a:p>
        </p:txBody>
      </p:sp>
      <p:sp>
        <p:nvSpPr>
          <p:cNvPr id="25619" name="TextBox 25">
            <a:extLst>
              <a:ext uri="{FF2B5EF4-FFF2-40B4-BE49-F238E27FC236}">
                <a16:creationId xmlns:a16="http://schemas.microsoft.com/office/drawing/2014/main" id="{EA2ECCA3-9D1B-4AFE-B97B-B27F0741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5946775"/>
            <a:ext cx="9064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i="1"/>
              <a:t>Floor Stands</a:t>
            </a:r>
          </a:p>
        </p:txBody>
      </p:sp>
      <p:sp>
        <p:nvSpPr>
          <p:cNvPr id="25620" name="TextBox 26">
            <a:extLst>
              <a:ext uri="{FF2B5EF4-FFF2-40B4-BE49-F238E27FC236}">
                <a16:creationId xmlns:a16="http://schemas.microsoft.com/office/drawing/2014/main" id="{96892EC7-6871-477B-91D8-56E5E51D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443413"/>
            <a:ext cx="72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 i="1"/>
              <a:t>Equipment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 i="1"/>
              <a:t>Mounts</a:t>
            </a:r>
          </a:p>
        </p:txBody>
      </p:sp>
      <p:pic>
        <p:nvPicPr>
          <p:cNvPr id="25621" name="Picture 1">
            <a:extLst>
              <a:ext uri="{FF2B5EF4-FFF2-40B4-BE49-F238E27FC236}">
                <a16:creationId xmlns:a16="http://schemas.microsoft.com/office/drawing/2014/main" id="{987F2795-67A2-4F0E-8C7A-D811355DA1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652963"/>
            <a:ext cx="20462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3">
            <a:extLst>
              <a:ext uri="{FF2B5EF4-FFF2-40B4-BE49-F238E27FC236}">
                <a16:creationId xmlns:a16="http://schemas.microsoft.com/office/drawing/2014/main" id="{1B5D7A43-D7E9-43B1-A7C7-08605FD84A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38" y="4643438"/>
            <a:ext cx="205581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1">
            <a:extLst>
              <a:ext uri="{FF2B5EF4-FFF2-40B4-BE49-F238E27FC236}">
                <a16:creationId xmlns:a16="http://schemas.microsoft.com/office/drawing/2014/main" id="{03159BE5-3B95-4827-B719-D9B2EA1E20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4440238"/>
            <a:ext cx="8572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TextBox 19">
            <a:extLst>
              <a:ext uri="{FF2B5EF4-FFF2-40B4-BE49-F238E27FC236}">
                <a16:creationId xmlns:a16="http://schemas.microsoft.com/office/drawing/2014/main" id="{583F8003-5E24-4FC0-B340-C3B2367B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53000"/>
            <a:ext cx="1147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 i="1"/>
              <a:t>Articulating Arms </a:t>
            </a:r>
          </a:p>
        </p:txBody>
      </p:sp>
      <p:pic>
        <p:nvPicPr>
          <p:cNvPr id="25625" name="Picture 3">
            <a:extLst>
              <a:ext uri="{FF2B5EF4-FFF2-40B4-BE49-F238E27FC236}">
                <a16:creationId xmlns:a16="http://schemas.microsoft.com/office/drawing/2014/main" id="{2AEC6B48-A4B0-4331-A90F-5922D965F2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1592263"/>
            <a:ext cx="21018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4">
            <a:extLst>
              <a:ext uri="{FF2B5EF4-FFF2-40B4-BE49-F238E27FC236}">
                <a16:creationId xmlns:a16="http://schemas.microsoft.com/office/drawing/2014/main" id="{6F672827-136C-445A-AFEF-BD6DA83368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3116263"/>
            <a:ext cx="193516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9">
            <a:extLst>
              <a:ext uri="{FF2B5EF4-FFF2-40B4-BE49-F238E27FC236}">
                <a16:creationId xmlns:a16="http://schemas.microsoft.com/office/drawing/2014/main" id="{9B242D5B-A216-4AAF-BBE6-90C19A5E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2465388"/>
            <a:ext cx="6873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2DA58EB-79ED-4B69-8D6C-84D927EB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400"/>
          </a:xfrm>
        </p:spPr>
        <p:txBody>
          <a:bodyPr/>
          <a:lstStyle/>
          <a:p>
            <a:r>
              <a:rPr lang="en-US" altLang="en-US" sz="2400" b="1" i="1">
                <a:solidFill>
                  <a:srgbClr val="00B0F0"/>
                </a:solidFill>
              </a:rPr>
              <a:t> Touch Input Modules</a:t>
            </a:r>
            <a:endParaRPr lang="en-US" altLang="en-US" sz="240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A98445C-CB25-4AEF-A0B3-765ECE52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985838"/>
            <a:ext cx="10515600" cy="4670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>
                <a:latin typeface="Agency FB" panose="020B0503020202020204" pitchFamily="34" charset="0"/>
              </a:rPr>
              <a:t>Touch Screen Applications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>
                <a:latin typeface="Agency FB" panose="020B0503020202020204" pitchFamily="34" charset="0"/>
              </a:rPr>
              <a:t>Verification of Certified Operator or Trained Operator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sz="1700">
                <a:latin typeface="Agency FB" panose="020B0503020202020204" pitchFamily="34" charset="0"/>
              </a:rPr>
              <a:t> Verifies that the operator has been trained on the equipment . Can Set-Up so Operator Must Perform Function Before Starting Equipment. Can have immediate communications to floor supervisor when there is an issue.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>
                <a:latin typeface="Agency FB" panose="020B0503020202020204" pitchFamily="34" charset="0"/>
              </a:rPr>
              <a:t>Check List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latin typeface="Agency FB" panose="020B0503020202020204" pitchFamily="34" charset="0"/>
              </a:rPr>
              <a:t>        </a:t>
            </a:r>
            <a:r>
              <a:rPr lang="en-US" altLang="en-US" sz="1700">
                <a:latin typeface="Agency FB" panose="020B0503020202020204" pitchFamily="34" charset="0"/>
              </a:rPr>
              <a:t>Can Set-Up so Operator Must Perform Function Before Starting Equipment.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700">
                <a:latin typeface="Agency FB" panose="020B0503020202020204" pitchFamily="34" charset="0"/>
              </a:rPr>
              <a:t>         Can be a Dynamic List –Change by Location or Station or Part Number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>
                <a:latin typeface="Agency FB" panose="020B0503020202020204" pitchFamily="34" charset="0"/>
              </a:rPr>
              <a:t>Request Material Including Quantities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>
                <a:latin typeface="Agency FB" panose="020B0503020202020204" pitchFamily="34" charset="0"/>
              </a:rPr>
              <a:t>        </a:t>
            </a:r>
            <a:r>
              <a:rPr lang="en-US" altLang="en-US" sz="1700">
                <a:latin typeface="Agency FB" panose="020B0503020202020204" pitchFamily="34" charset="0"/>
              </a:rPr>
              <a:t>Operator Pushes “Material Button” – List appears &amp; operator select the material required.  Material List is can be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700">
                <a:latin typeface="Agency FB" panose="020B0503020202020204" pitchFamily="34" charset="0"/>
              </a:rPr>
              <a:t>       “Dynamic List”  - it can be different by locations or Part Number being produced.   Options to request the quantities required.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>
                <a:latin typeface="Agency FB" panose="020B0503020202020204" pitchFamily="34" charset="0"/>
              </a:rPr>
              <a:t>Run Jobs  or Production Runs In Sequence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700">
                <a:latin typeface="Agency FB" panose="020B0503020202020204" pitchFamily="34" charset="0"/>
              </a:rPr>
              <a:t>        Production runs or job numbers that are to be run are loaded into the system by line management. Job sequence is shown on the touch screen.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>
                <a:latin typeface="Agency FB" panose="020B0503020202020204" pitchFamily="34" charset="0"/>
              </a:rPr>
              <a:t>Touch Screen Programmable Indicator Status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b="1">
                <a:latin typeface="Agency FB" panose="020B0503020202020204" pitchFamily="34" charset="0"/>
              </a:rPr>
              <a:t>        </a:t>
            </a:r>
            <a:r>
              <a:rPr lang="en-US" altLang="en-US" sz="1600">
                <a:latin typeface="Agency FB" panose="020B0503020202020204" pitchFamily="34" charset="0"/>
              </a:rPr>
              <a:t>8 Programmable Indicator Status On the Screen -  Each Screen Can Have It’s Own Indicators – Colors Change to Reflect Status </a:t>
            </a:r>
            <a:endParaRPr lang="en-US" altLang="en-US" sz="1600" b="1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b="1">
              <a:latin typeface="Agency FB" panose="020B0503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700">
                <a:latin typeface="Agency FB" panose="020B0503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FA5B950C-FC22-41D1-B42B-3DE164D1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E3C83B98-1048-490F-BF61-29B97413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4" name="Straight Connector 2">
            <a:extLst>
              <a:ext uri="{FF2B5EF4-FFF2-40B4-BE49-F238E27FC236}">
                <a16:creationId xmlns:a16="http://schemas.microsoft.com/office/drawing/2014/main" id="{698EDB8C-2794-4020-8B92-34A9F780D8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900" y="985838"/>
            <a:ext cx="11406188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5" name="Picture 1">
            <a:extLst>
              <a:ext uri="{FF2B5EF4-FFF2-40B4-BE49-F238E27FC236}">
                <a16:creationId xmlns:a16="http://schemas.microsoft.com/office/drawing/2014/main" id="{A1FA1CBC-00DB-4053-B3A8-AEA0AFA8F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490788"/>
            <a:ext cx="24130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A9203-96E0-4EC2-A785-0910666EF9B8}"/>
              </a:ext>
            </a:extLst>
          </p:cNvPr>
          <p:cNvSpPr txBox="1"/>
          <p:nvPr/>
        </p:nvSpPr>
        <p:spPr>
          <a:xfrm>
            <a:off x="409575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27657" name="Picture 11">
            <a:extLst>
              <a:ext uri="{FF2B5EF4-FFF2-40B4-BE49-F238E27FC236}">
                <a16:creationId xmlns:a16="http://schemas.microsoft.com/office/drawing/2014/main" id="{7A467E4A-384B-4479-827F-728C88E9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12"/>
          <a:stretch>
            <a:fillRect/>
          </a:stretch>
        </p:blipFill>
        <p:spPr bwMode="auto">
          <a:xfrm>
            <a:off x="6940550" y="5613400"/>
            <a:ext cx="2921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EC62F8F-0C16-47A8-8E12-445D7B77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B0F0"/>
                </a:solidFill>
              </a:rPr>
              <a:t>Additional Modules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2A4C-AAD9-4663-BF54-2ACE90749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438" y="1179513"/>
            <a:ext cx="10515600" cy="48926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>
              <a:latin typeface="Arial Narrow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latin typeface="Arial Narrow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latin typeface="Arial Narrow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Unit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rial Narrow" pitchFamily="34" charset="0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Agency FB" panose="020B0503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19F9DDB6-628E-4CDA-A7B0-0017EBE2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>
            <a:extLst>
              <a:ext uri="{FF2B5EF4-FFF2-40B4-BE49-F238E27FC236}">
                <a16:creationId xmlns:a16="http://schemas.microsoft.com/office/drawing/2014/main" id="{099FC50E-091B-4C4D-BF65-CBF6F980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2" name="Straight Connector 2">
            <a:extLst>
              <a:ext uri="{FF2B5EF4-FFF2-40B4-BE49-F238E27FC236}">
                <a16:creationId xmlns:a16="http://schemas.microsoft.com/office/drawing/2014/main" id="{89070F9A-A3B6-4E9A-933B-D1E29C2CDC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39800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460761-DB5C-428D-A8D5-B59AA3B29E0E}"/>
              </a:ext>
            </a:extLst>
          </p:cNvPr>
          <p:cNvSpPr txBox="1"/>
          <p:nvPr/>
        </p:nvSpPr>
        <p:spPr>
          <a:xfrm>
            <a:off x="374650" y="6415088"/>
            <a:ext cx="11920538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29704" name="Picture 9">
            <a:extLst>
              <a:ext uri="{FF2B5EF4-FFF2-40B4-BE49-F238E27FC236}">
                <a16:creationId xmlns:a16="http://schemas.microsoft.com/office/drawing/2014/main" id="{98C1ABC2-8A8C-42B3-9543-4E735595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73238"/>
            <a:ext cx="8382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1">
            <a:extLst>
              <a:ext uri="{FF2B5EF4-FFF2-40B4-BE49-F238E27FC236}">
                <a16:creationId xmlns:a16="http://schemas.microsoft.com/office/drawing/2014/main" id="{BE1E281E-34CA-4BBB-8F4E-E829AF88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217613"/>
            <a:ext cx="3919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gency FB" panose="020B0503020202020204" pitchFamily="34" charset="0"/>
              </a:rPr>
              <a:t>Wireless Switch Contact Module – Input Module  </a:t>
            </a:r>
          </a:p>
        </p:txBody>
      </p:sp>
      <p:sp>
        <p:nvSpPr>
          <p:cNvPr id="29706" name="TextBox 7">
            <a:extLst>
              <a:ext uri="{FF2B5EF4-FFF2-40B4-BE49-F238E27FC236}">
                <a16:creationId xmlns:a16="http://schemas.microsoft.com/office/drawing/2014/main" id="{E24E2548-2854-4A1D-ABBE-F2D7EFA9B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3733800"/>
            <a:ext cx="1889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gency FB" panose="020B0503020202020204" pitchFamily="34" charset="0"/>
              </a:rPr>
              <a:t>Moving Assembly  Module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4F0C02-721B-416E-A627-5DC391BE8965}"/>
              </a:ext>
            </a:extLst>
          </p:cNvPr>
          <p:cNvSpPr txBox="1"/>
          <p:nvPr/>
        </p:nvSpPr>
        <p:spPr>
          <a:xfrm>
            <a:off x="1597025" y="1851025"/>
            <a:ext cx="18796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latin typeface="Arial Narrow" pitchFamily="34" charset="0"/>
              </a:rPr>
              <a:t>Wireless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 Simple Inputs                            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Normally Open/Closed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Fully Programmable </a:t>
            </a:r>
          </a:p>
        </p:txBody>
      </p:sp>
      <p:sp>
        <p:nvSpPr>
          <p:cNvPr id="29708" name="TextBox 7">
            <a:extLst>
              <a:ext uri="{FF2B5EF4-FFF2-40B4-BE49-F238E27FC236}">
                <a16:creationId xmlns:a16="http://schemas.microsoft.com/office/drawing/2014/main" id="{3EE9123A-515C-48F8-ABD4-779DFFF62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033838"/>
            <a:ext cx="857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gency FB" panose="020B0503020202020204" pitchFamily="34" charset="0"/>
              </a:rPr>
              <a:t>Repeater  </a:t>
            </a:r>
          </a:p>
        </p:txBody>
      </p:sp>
      <p:sp>
        <p:nvSpPr>
          <p:cNvPr id="29709" name="TextBox 7">
            <a:extLst>
              <a:ext uri="{FF2B5EF4-FFF2-40B4-BE49-F238E27FC236}">
                <a16:creationId xmlns:a16="http://schemas.microsoft.com/office/drawing/2014/main" id="{52CB3DC9-C04C-4CC1-B481-78F51E5D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1249363"/>
            <a:ext cx="1860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gency FB" panose="020B0503020202020204" pitchFamily="34" charset="0"/>
              </a:rPr>
              <a:t>Wireless Controls Module </a:t>
            </a:r>
          </a:p>
        </p:txBody>
      </p:sp>
      <p:pic>
        <p:nvPicPr>
          <p:cNvPr id="29710" name="Picture 14">
            <a:extLst>
              <a:ext uri="{FF2B5EF4-FFF2-40B4-BE49-F238E27FC236}">
                <a16:creationId xmlns:a16="http://schemas.microsoft.com/office/drawing/2014/main" id="{F9C3A2A8-E7E0-477A-AFB2-3161EB67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408488"/>
            <a:ext cx="91281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64584C10-634B-4760-862F-36FA2B67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422775"/>
            <a:ext cx="87788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TextBox 7">
            <a:extLst>
              <a:ext uri="{FF2B5EF4-FFF2-40B4-BE49-F238E27FC236}">
                <a16:creationId xmlns:a16="http://schemas.microsoft.com/office/drawing/2014/main" id="{E68DDADF-D45A-423F-901F-2C79B19B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3836988"/>
            <a:ext cx="1055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gency FB" panose="020B0503020202020204" pitchFamily="34" charset="0"/>
              </a:rPr>
              <a:t>I / O  Module </a:t>
            </a:r>
          </a:p>
        </p:txBody>
      </p:sp>
      <p:pic>
        <p:nvPicPr>
          <p:cNvPr id="29713" name="Picture 17">
            <a:extLst>
              <a:ext uri="{FF2B5EF4-FFF2-40B4-BE49-F238E27FC236}">
                <a16:creationId xmlns:a16="http://schemas.microsoft.com/office/drawing/2014/main" id="{9C201337-E55A-4F32-B0FB-C47D9C48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909763"/>
            <a:ext cx="14573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>
            <a:extLst>
              <a:ext uri="{FF2B5EF4-FFF2-40B4-BE49-F238E27FC236}">
                <a16:creationId xmlns:a16="http://schemas.microsoft.com/office/drawing/2014/main" id="{3DABA2B1-F76F-485D-8926-6C1AE489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909763"/>
            <a:ext cx="8382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65745A-2801-4CBD-ACE4-B91DD796571C}"/>
              </a:ext>
            </a:extLst>
          </p:cNvPr>
          <p:cNvSpPr txBox="1"/>
          <p:nvPr/>
        </p:nvSpPr>
        <p:spPr>
          <a:xfrm>
            <a:off x="1504950" y="4100513"/>
            <a:ext cx="27971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latin typeface="Arial Narrow" pitchFamily="34" charset="0"/>
              </a:rPr>
              <a:t>Wireless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Full Communications                            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Simple to Use – One Button to Signify Work Complete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Captures  Assembly Performance within Assembly Line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Automatically Resets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 Narrow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AA595-FC64-480B-B6EE-E8F091FC063D}"/>
              </a:ext>
            </a:extLst>
          </p:cNvPr>
          <p:cNvSpPr txBox="1"/>
          <p:nvPr/>
        </p:nvSpPr>
        <p:spPr>
          <a:xfrm>
            <a:off x="6789738" y="4333875"/>
            <a:ext cx="2797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latin typeface="Arial Narrow" pitchFamily="34" charset="0"/>
              </a:rPr>
              <a:t>Wireless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Machine Interface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4  Inputs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7 Outputs 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Inputs Can Control Outputs                           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 Narrow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 Narrow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12E85-0074-4F1F-BEA0-5E9C4011E50C}"/>
              </a:ext>
            </a:extLst>
          </p:cNvPr>
          <p:cNvSpPr txBox="1"/>
          <p:nvPr/>
        </p:nvSpPr>
        <p:spPr>
          <a:xfrm>
            <a:off x="6850063" y="1984375"/>
            <a:ext cx="27971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latin typeface="Arial Narrow" pitchFamily="34" charset="0"/>
              </a:rPr>
              <a:t>Wireless  Activation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Lights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Horns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 Narrow" pitchFamily="34" charset="0"/>
              </a:rPr>
              <a:t>Speakers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Arial Narrow" pitchFamily="34" charset="0"/>
              </a:rPr>
              <a:t>   Inputs Can Control Outputs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Arial Narrow" pitchFamily="34" charset="0"/>
              </a:rPr>
              <a:t>   Program remotely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 Narrow" pitchFamily="34" charset="0"/>
            </a:endParaRPr>
          </a:p>
        </p:txBody>
      </p:sp>
      <p:sp>
        <p:nvSpPr>
          <p:cNvPr id="29718" name="TextBox 22">
            <a:extLst>
              <a:ext uri="{FF2B5EF4-FFF2-40B4-BE49-F238E27FC236}">
                <a16:creationId xmlns:a16="http://schemas.microsoft.com/office/drawing/2014/main" id="{2FEE62C9-8CBD-4E2A-92FD-6EF719B3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688" y="1111250"/>
            <a:ext cx="2598737" cy="512445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i="1">
                <a:solidFill>
                  <a:schemeClr val="bg1"/>
                </a:solidFill>
                <a:latin typeface="Agency FB" panose="020B0503020202020204" pitchFamily="34" charset="0"/>
              </a:rPr>
              <a:t>1</a:t>
            </a:r>
            <a:r>
              <a:rPr lang="en-US" altLang="en-US" sz="2000" b="1" i="1">
                <a:latin typeface="Agency FB" panose="020B0503020202020204" pitchFamily="34" charset="0"/>
              </a:rPr>
              <a:t>Computer Screen Modules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i="1">
                <a:solidFill>
                  <a:srgbClr val="0070C0"/>
                </a:solidFill>
                <a:latin typeface="Agency FB" panose="020B0503020202020204" pitchFamily="34" charset="0"/>
              </a:rPr>
              <a:t>PC Modules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 Narrow" panose="020B0606020202030204" pitchFamily="34" charset="0"/>
              </a:rPr>
              <a:t>        For LAN Connected PC’s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 Narrow" panose="020B0606020202030204" pitchFamily="34" charset="0"/>
              </a:rPr>
              <a:t>         Touch Screen or Mouse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Narrow" panose="020B0606020202030204" pitchFamily="34" charset="0"/>
              </a:rPr>
              <a:t>PC Call  Station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i="1">
                <a:latin typeface="Arial Narrow" panose="020B0606020202030204" pitchFamily="34" charset="0"/>
              </a:rPr>
              <a:t>Add’l Buttons Can Be Added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i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i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i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i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i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i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000" i="1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Narrow" panose="020B0606020202030204" pitchFamily="34" charset="0"/>
              </a:rPr>
              <a:t>PC  BSC Module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i="1">
                <a:latin typeface="Arial Narrow" panose="020B0606020202030204" pitchFamily="34" charset="0"/>
              </a:rPr>
              <a:t>Completely Configurable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 Narrow" panose="020B0606020202030204" pitchFamily="34" charset="0"/>
              </a:rPr>
              <a:t>PC Input Modul</a:t>
            </a:r>
            <a:r>
              <a:rPr lang="en-US" altLang="en-US" sz="1400">
                <a:latin typeface="Arial Narrow" panose="020B0606020202030204" pitchFamily="34" charset="0"/>
              </a:rPr>
              <a:t>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latin typeface="Arial Narrow" panose="020B0606020202030204" pitchFamily="34" charset="0"/>
              </a:rPr>
              <a:t>Flexible –Layout Completely Configurable </a:t>
            </a:r>
            <a:endParaRPr lang="en-US" altLang="en-US" sz="1400" i="1">
              <a:latin typeface="Arial Narrow" panose="020B0606020202030204" pitchFamily="34" charset="0"/>
            </a:endParaRPr>
          </a:p>
        </p:txBody>
      </p:sp>
      <p:pic>
        <p:nvPicPr>
          <p:cNvPr id="29719" name="Picture 3">
            <a:extLst>
              <a:ext uri="{FF2B5EF4-FFF2-40B4-BE49-F238E27FC236}">
                <a16:creationId xmlns:a16="http://schemas.microsoft.com/office/drawing/2014/main" id="{0FBE8154-61B4-4AD8-97D1-4BEE3C3D6D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3" y="2203450"/>
            <a:ext cx="642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4">
            <a:extLst>
              <a:ext uri="{FF2B5EF4-FFF2-40B4-BE49-F238E27FC236}">
                <a16:creationId xmlns:a16="http://schemas.microsoft.com/office/drawing/2014/main" id="{1B11AC27-F184-4917-BB41-7B1992B47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88" y="4933950"/>
            <a:ext cx="11334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">
            <a:extLst>
              <a:ext uri="{FF2B5EF4-FFF2-40B4-BE49-F238E27FC236}">
                <a16:creationId xmlns:a16="http://schemas.microsoft.com/office/drawing/2014/main" id="{B7A984F3-F708-4DC9-8917-EE49D70A27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0" y="3584575"/>
            <a:ext cx="4889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5">
            <a:extLst>
              <a:ext uri="{FF2B5EF4-FFF2-40B4-BE49-F238E27FC236}">
                <a16:creationId xmlns:a16="http://schemas.microsoft.com/office/drawing/2014/main" id="{FD8DB87E-6C39-43D2-860B-85F7035B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6"/>
          <a:stretch>
            <a:fillRect/>
          </a:stretch>
        </p:blipFill>
        <p:spPr bwMode="auto">
          <a:xfrm>
            <a:off x="7591425" y="3914775"/>
            <a:ext cx="41052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FA39399-2C30-4E8B-B663-6DBD7002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5" y="957263"/>
            <a:ext cx="10515600" cy="51895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gency FB" panose="020B0503020202020204" pitchFamily="34" charset="0"/>
              </a:rPr>
              <a:t>New Andon Technology                                        Un- Paralleled Performance Visibility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 i="1">
                <a:latin typeface="Agency FB" panose="020B0503020202020204" pitchFamily="34" charset="0"/>
              </a:rPr>
              <a:t>LED Light is completely Programmable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gency FB" panose="020B0503020202020204" pitchFamily="34" charset="0"/>
            </a:endParaRPr>
          </a:p>
        </p:txBody>
      </p:sp>
      <p:sp>
        <p:nvSpPr>
          <p:cNvPr id="31748" name="Title 1">
            <a:extLst>
              <a:ext uri="{FF2B5EF4-FFF2-40B4-BE49-F238E27FC236}">
                <a16:creationId xmlns:a16="http://schemas.microsoft.com/office/drawing/2014/main" id="{CF5E28CF-AA1B-4D5E-9728-88FABE2D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0"/>
            <a:ext cx="10515600" cy="1325563"/>
          </a:xfrm>
        </p:spPr>
        <p:txBody>
          <a:bodyPr/>
          <a:lstStyle/>
          <a:p>
            <a:r>
              <a:rPr lang="en-US" altLang="en-US" sz="2400" b="1" i="1">
                <a:solidFill>
                  <a:srgbClr val="0070C0"/>
                </a:solidFill>
              </a:rPr>
              <a:t>Innovations in Visual Management</a:t>
            </a:r>
            <a:endParaRPr lang="en-US" altLang="en-US" sz="2400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993E8278-2BA9-475A-A78C-33EC416B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84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ABCA66B8-3F40-459E-807D-5FA8CB5F9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663700"/>
            <a:ext cx="76993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4">
            <a:extLst>
              <a:ext uri="{FF2B5EF4-FFF2-40B4-BE49-F238E27FC236}">
                <a16:creationId xmlns:a16="http://schemas.microsoft.com/office/drawing/2014/main" id="{81821759-505F-4F57-8B48-3CC014EF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1541463"/>
            <a:ext cx="39227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7A913-7C9F-4B97-ACA3-3C3E56BA3530}"/>
              </a:ext>
            </a:extLst>
          </p:cNvPr>
          <p:cNvSpPr txBox="1"/>
          <p:nvPr/>
        </p:nvSpPr>
        <p:spPr>
          <a:xfrm>
            <a:off x="7681913" y="3913188"/>
            <a:ext cx="954087" cy="2540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1</a:t>
            </a: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3E484D97-0083-429E-94CA-2CC39CF2C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460625"/>
            <a:ext cx="3514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C2E615-9153-471B-8554-7D47116B4FA4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D85F0E-6CE3-43B1-81C6-55A677FB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913188"/>
            <a:ext cx="20653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6695-BADD-453F-A588-D02506DA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04775"/>
            <a:ext cx="10769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700" i="1" dirty="0">
                <a:solidFill>
                  <a:srgbClr val="00B0F0"/>
                </a:solidFill>
              </a:rPr>
              <a:t>Completely Integrated Visual Andon Systems   </a:t>
            </a:r>
            <a:br>
              <a:rPr lang="en-US" sz="4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900" b="1" i="1" dirty="0">
                <a:latin typeface="Arial" charset="0"/>
              </a:rPr>
              <a:t> </a:t>
            </a:r>
            <a:r>
              <a:rPr lang="en-US" sz="1600" i="1" dirty="0">
                <a:latin typeface="Arial" charset="0"/>
              </a:rPr>
              <a:t>A New  Dimension in Visual Communications  for the  Production  Floor -                 Virtual Panel  IV Display Software </a:t>
            </a:r>
            <a:endParaRPr lang="en-US" sz="1600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E9EDE57-AB46-4BC2-A814-57ECF537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81138"/>
            <a:ext cx="10515600" cy="47482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i="1">
                <a:solidFill>
                  <a:srgbClr val="0000CC"/>
                </a:solidFill>
              </a:rPr>
              <a:t>Fully Integrated Andon Systems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i="1">
                <a:solidFill>
                  <a:srgbClr val="0000CC"/>
                </a:solidFill>
                <a:latin typeface="Arial Narrow" panose="020B0606020202030204" pitchFamily="34" charset="0"/>
              </a:rPr>
              <a:t>       From Input Modules to Displays</a:t>
            </a:r>
            <a:endParaRPr lang="en-US" altLang="en-US" sz="200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655BC2E0-E00A-4068-BEE7-72E4F0B49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>
            <a:extLst>
              <a:ext uri="{FF2B5EF4-FFF2-40B4-BE49-F238E27FC236}">
                <a16:creationId xmlns:a16="http://schemas.microsoft.com/office/drawing/2014/main" id="{4AE98EB4-652C-4EAE-A019-275CD559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5" y="1238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8" name="Straight Connector 2">
            <a:extLst>
              <a:ext uri="{FF2B5EF4-FFF2-40B4-BE49-F238E27FC236}">
                <a16:creationId xmlns:a16="http://schemas.microsoft.com/office/drawing/2014/main" id="{005E75DC-9412-462D-AC86-C0E6DD303D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1187450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A9CCF52-2602-4478-943D-9BFDCF534F84}"/>
              </a:ext>
            </a:extLst>
          </p:cNvPr>
          <p:cNvSpPr txBox="1"/>
          <p:nvPr/>
        </p:nvSpPr>
        <p:spPr>
          <a:xfrm>
            <a:off x="374650" y="6424613"/>
            <a:ext cx="11920538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3800" name="Picture 7">
            <a:extLst>
              <a:ext uri="{FF2B5EF4-FFF2-40B4-BE49-F238E27FC236}">
                <a16:creationId xmlns:a16="http://schemas.microsoft.com/office/drawing/2014/main" id="{2924E44C-1E79-4AD9-A7BA-258985D2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892175"/>
            <a:ext cx="774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22">
            <a:extLst>
              <a:ext uri="{FF2B5EF4-FFF2-40B4-BE49-F238E27FC236}">
                <a16:creationId xmlns:a16="http://schemas.microsoft.com/office/drawing/2014/main" id="{DF2765D8-A26E-4EB2-B656-802268BA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2513013"/>
            <a:ext cx="1184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Arial Narrow" panose="020B0606020202030204" pitchFamily="34" charset="0"/>
              </a:rPr>
              <a:t>Input Modules</a:t>
            </a:r>
          </a:p>
        </p:txBody>
      </p:sp>
      <p:pic>
        <p:nvPicPr>
          <p:cNvPr id="33802" name="Picture 10">
            <a:extLst>
              <a:ext uri="{FF2B5EF4-FFF2-40B4-BE49-F238E27FC236}">
                <a16:creationId xmlns:a16="http://schemas.microsoft.com/office/drawing/2014/main" id="{2C00BAB5-BEF9-4361-91DF-F5DC6BCA6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" b="10190"/>
          <a:stretch>
            <a:fillRect/>
          </a:stretch>
        </p:blipFill>
        <p:spPr bwMode="auto">
          <a:xfrm>
            <a:off x="4103688" y="1641475"/>
            <a:ext cx="1752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">
            <a:extLst>
              <a:ext uri="{FF2B5EF4-FFF2-40B4-BE49-F238E27FC236}">
                <a16:creationId xmlns:a16="http://schemas.microsoft.com/office/drawing/2014/main" id="{01783E9D-50B2-4CEC-A509-7897C7CC4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1733550"/>
            <a:ext cx="339883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" descr="LCDpic.jpg">
            <a:extLst>
              <a:ext uri="{FF2B5EF4-FFF2-40B4-BE49-F238E27FC236}">
                <a16:creationId xmlns:a16="http://schemas.microsoft.com/office/drawing/2014/main" id="{C3AF29BC-D64B-4BDC-B318-2F960ECE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38513"/>
            <a:ext cx="268605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2" descr="C:\Users\gilmore.VERSA\Desktop\More 9.2 Photos\Assembly Line Schedule.jpg">
            <a:extLst>
              <a:ext uri="{FF2B5EF4-FFF2-40B4-BE49-F238E27FC236}">
                <a16:creationId xmlns:a16="http://schemas.microsoft.com/office/drawing/2014/main" id="{7B209AFD-D79B-4756-9551-C3272F8C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068888"/>
            <a:ext cx="20510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Box 22">
            <a:extLst>
              <a:ext uri="{FF2B5EF4-FFF2-40B4-BE49-F238E27FC236}">
                <a16:creationId xmlns:a16="http://schemas.microsoft.com/office/drawing/2014/main" id="{7CF9FB3F-0FBC-41C3-BA9B-AD29C18C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5" y="4746625"/>
            <a:ext cx="1484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Arial Narrow" panose="020B0606020202030204" pitchFamily="34" charset="0"/>
              </a:rPr>
              <a:t>Production Schedule </a:t>
            </a:r>
          </a:p>
        </p:txBody>
      </p:sp>
      <p:sp>
        <p:nvSpPr>
          <p:cNvPr id="33807" name="TextBox 22">
            <a:extLst>
              <a:ext uri="{FF2B5EF4-FFF2-40B4-BE49-F238E27FC236}">
                <a16:creationId xmlns:a16="http://schemas.microsoft.com/office/drawing/2014/main" id="{F1E52835-03A4-496D-98C7-9AD35B1CD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3044825"/>
            <a:ext cx="176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Arial Narrow" panose="020B0606020202030204" pitchFamily="34" charset="0"/>
              </a:rPr>
              <a:t>Production Activity Status</a:t>
            </a:r>
          </a:p>
        </p:txBody>
      </p:sp>
      <p:sp>
        <p:nvSpPr>
          <p:cNvPr id="33808" name="TextBox 22">
            <a:extLst>
              <a:ext uri="{FF2B5EF4-FFF2-40B4-BE49-F238E27FC236}">
                <a16:creationId xmlns:a16="http://schemas.microsoft.com/office/drawing/2014/main" id="{D9020B29-05E1-4EEA-99BC-FEDF19FF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1365250"/>
            <a:ext cx="2297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Arial Narrow" panose="020B0606020202030204" pitchFamily="34" charset="0"/>
              </a:rPr>
              <a:t>Communications Support Request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9B72E4-34B6-47A9-ACD5-04BD44E28E39}"/>
              </a:ext>
            </a:extLst>
          </p:cNvPr>
          <p:cNvSpPr txBox="1"/>
          <p:nvPr/>
        </p:nvSpPr>
        <p:spPr>
          <a:xfrm>
            <a:off x="950913" y="3516313"/>
            <a:ext cx="4735512" cy="2155825"/>
          </a:xfrm>
          <a:prstGeom prst="rect">
            <a:avLst/>
          </a:prstGeom>
          <a:noFill/>
          <a:ln w="15875" cmpd="thickThin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          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Virtual Panel IV  Software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</a:rPr>
              <a:t>               New Panel Software</a:t>
            </a:r>
            <a:r>
              <a:rPr lang="en-US" b="1" dirty="0">
                <a:latin typeface="+mn-lt"/>
              </a:rPr>
              <a:t>		</a:t>
            </a: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+mn-lt"/>
              </a:rPr>
              <a:t>Systematic Panel Generation Process	</a:t>
            </a:r>
            <a:endParaRPr lang="en-US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+mn-lt"/>
              </a:rPr>
              <a:t>Wizard Guides Panel Development 	 </a:t>
            </a:r>
            <a:endParaRPr lang="en-US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+mn-lt"/>
              </a:rPr>
              <a:t>Significant Reduction in Panel Creation Time  </a:t>
            </a:r>
            <a:endParaRPr lang="en-US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+mn-lt"/>
              </a:rPr>
              <a:t>Improved Options in Panel Development Choices   </a:t>
            </a:r>
            <a:endParaRPr lang="en-US" sz="16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+mn-lt"/>
              </a:rPr>
              <a:t>Easy Correction Feature </a:t>
            </a:r>
            <a:endParaRPr lang="en-US" sz="1600" dirty="0">
              <a:latin typeface="+mn-lt"/>
            </a:endParaRPr>
          </a:p>
        </p:txBody>
      </p:sp>
      <p:pic>
        <p:nvPicPr>
          <p:cNvPr id="33810" name="Picture 22">
            <a:extLst>
              <a:ext uri="{FF2B5EF4-FFF2-40B4-BE49-F238E27FC236}">
                <a16:creationId xmlns:a16="http://schemas.microsoft.com/office/drawing/2014/main" id="{816FBF11-1F33-4FC0-BF15-50ABF776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3586163"/>
            <a:ext cx="703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Box 21">
            <a:extLst>
              <a:ext uri="{FF2B5EF4-FFF2-40B4-BE49-F238E27FC236}">
                <a16:creationId xmlns:a16="http://schemas.microsoft.com/office/drawing/2014/main" id="{7F2349B1-E9F7-4C06-826A-34EBF9311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5891213"/>
            <a:ext cx="6224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>
                <a:solidFill>
                  <a:srgbClr val="0000CC"/>
                </a:solidFill>
              </a:rPr>
              <a:t>VP IV Software Right Sizes to Device – Same Screen on a Smart  Phone as Large Screen Display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6D28-23CC-459E-9F21-D2EBC684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27"/>
            <a:ext cx="10515600" cy="13255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i="1" dirty="0">
                <a:ln w="11430"/>
                <a:solidFill>
                  <a:srgbClr val="00B0F0"/>
                </a:solidFill>
              </a:rPr>
              <a:t>Visual Management </a:t>
            </a:r>
            <a:r>
              <a:rPr lang="en-US" sz="1600" dirty="0">
                <a:ln w="1143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i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Real Time Production Status Visibility </a:t>
            </a:r>
            <a:br>
              <a:rPr lang="en-US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i="1" dirty="0"/>
              <a:t> </a:t>
            </a:r>
            <a:br>
              <a:rPr lang="en-US" sz="1600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2F18-8778-49F6-A9C1-480972E3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38" y="1116013"/>
            <a:ext cx="10515600" cy="51625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</a:rPr>
              <a:t>Linking Communications With Visual &amp; Audio Andon Notification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rgbClr val="00B0F0"/>
                </a:solidFill>
              </a:rPr>
              <a:t>Un-Paralleled Performance Visibility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EA22AA30-1446-4796-80E5-4E5356D3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3B5AF69C-1AC9-4948-9B47-FC828AAF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6" name="Straight Connector 2">
            <a:extLst>
              <a:ext uri="{FF2B5EF4-FFF2-40B4-BE49-F238E27FC236}">
                <a16:creationId xmlns:a16="http://schemas.microsoft.com/office/drawing/2014/main" id="{05A45D7D-2118-4699-AE9D-50E46041AA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47738"/>
            <a:ext cx="11407775" cy="333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2BC867-BC05-4420-9CDF-F9230CF68794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5848" name="Picture 3">
            <a:extLst>
              <a:ext uri="{FF2B5EF4-FFF2-40B4-BE49-F238E27FC236}">
                <a16:creationId xmlns:a16="http://schemas.microsoft.com/office/drawing/2014/main" id="{2CDC6A9B-23C0-4531-9CE2-8952E784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86" b="26984"/>
          <a:stretch>
            <a:fillRect/>
          </a:stretch>
        </p:blipFill>
        <p:spPr bwMode="auto">
          <a:xfrm>
            <a:off x="2238375" y="2476500"/>
            <a:ext cx="676275" cy="9334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37" descr="Performance.JPG">
            <a:extLst>
              <a:ext uri="{FF2B5EF4-FFF2-40B4-BE49-F238E27FC236}">
                <a16:creationId xmlns:a16="http://schemas.microsoft.com/office/drawing/2014/main" id="{8078C981-1B57-438B-9AE3-1DCC41030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532063"/>
            <a:ext cx="21193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31" descr="Floor Material Support Request -1.JPG">
            <a:extLst>
              <a:ext uri="{FF2B5EF4-FFF2-40B4-BE49-F238E27FC236}">
                <a16:creationId xmlns:a16="http://schemas.microsoft.com/office/drawing/2014/main" id="{6F69DF88-712A-45B6-95AC-5325641FC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4532313"/>
            <a:ext cx="1981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5">
            <a:extLst>
              <a:ext uri="{FF2B5EF4-FFF2-40B4-BE49-F238E27FC236}">
                <a16:creationId xmlns:a16="http://schemas.microsoft.com/office/drawing/2014/main" id="{96FE47BE-3C22-4A16-BCD2-A3C0FA1F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2079625"/>
            <a:ext cx="4052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CC"/>
                </a:solidFill>
                <a:latin typeface="Arial" panose="020B0604020202020204" pitchFamily="34" charset="0"/>
              </a:rPr>
              <a:t>Operator / Cell / Equipment  Performance </a:t>
            </a:r>
          </a:p>
        </p:txBody>
      </p:sp>
      <p:sp>
        <p:nvSpPr>
          <p:cNvPr id="35852" name="Rectangle 3">
            <a:extLst>
              <a:ext uri="{FF2B5EF4-FFF2-40B4-BE49-F238E27FC236}">
                <a16:creationId xmlns:a16="http://schemas.microsoft.com/office/drawing/2014/main" id="{B162BDC1-B643-4D62-8D59-B4173E68A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4075113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CC"/>
                </a:solidFill>
                <a:latin typeface="Arial" panose="020B0604020202020204" pitchFamily="34" charset="0"/>
              </a:rPr>
              <a:t>Material Support </a:t>
            </a:r>
          </a:p>
        </p:txBody>
      </p:sp>
      <p:sp>
        <p:nvSpPr>
          <p:cNvPr id="35853" name="TextBox 6">
            <a:extLst>
              <a:ext uri="{FF2B5EF4-FFF2-40B4-BE49-F238E27FC236}">
                <a16:creationId xmlns:a16="http://schemas.microsoft.com/office/drawing/2014/main" id="{44832454-57C3-49BD-84AF-7560D8B61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2119313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CC"/>
                </a:solidFill>
                <a:latin typeface="Arial" panose="020B0604020202020204" pitchFamily="34" charset="0"/>
              </a:rPr>
              <a:t>Line  Performance </a:t>
            </a:r>
          </a:p>
        </p:txBody>
      </p:sp>
      <p:sp>
        <p:nvSpPr>
          <p:cNvPr id="35854" name="TextBox 2">
            <a:extLst>
              <a:ext uri="{FF2B5EF4-FFF2-40B4-BE49-F238E27FC236}">
                <a16:creationId xmlns:a16="http://schemas.microsoft.com/office/drawing/2014/main" id="{0DF6F17D-A3A2-4D24-A8D6-7434F63FA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043363"/>
            <a:ext cx="314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CC"/>
                </a:solidFill>
                <a:latin typeface="Arial" panose="020B0604020202020204" pitchFamily="34" charset="0"/>
              </a:rPr>
              <a:t>Production Floor  - White Boards </a:t>
            </a:r>
          </a:p>
        </p:txBody>
      </p:sp>
      <p:sp>
        <p:nvSpPr>
          <p:cNvPr id="35855" name="TextBox 2">
            <a:extLst>
              <a:ext uri="{FF2B5EF4-FFF2-40B4-BE49-F238E27FC236}">
                <a16:creationId xmlns:a16="http://schemas.microsoft.com/office/drawing/2014/main" id="{89D2B386-50DB-44D8-875F-DB3D8B76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325" y="2128838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CC"/>
                </a:solidFill>
                <a:latin typeface="Arial" panose="020B0604020202020204" pitchFamily="34" charset="0"/>
              </a:rPr>
              <a:t>Android &amp; iPad Tablets </a:t>
            </a:r>
          </a:p>
        </p:txBody>
      </p:sp>
      <p:sp>
        <p:nvSpPr>
          <p:cNvPr id="35856" name="TextBox 2">
            <a:extLst>
              <a:ext uri="{FF2B5EF4-FFF2-40B4-BE49-F238E27FC236}">
                <a16:creationId xmlns:a16="http://schemas.microsoft.com/office/drawing/2014/main" id="{27C531C4-B42F-4CF4-BF1F-BE05F9F1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938" y="40513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CC"/>
                </a:solidFill>
                <a:latin typeface="Arial" panose="020B0604020202020204" pitchFamily="34" charset="0"/>
              </a:rPr>
              <a:t>Smart  Phone  KPI’s  </a:t>
            </a:r>
          </a:p>
        </p:txBody>
      </p:sp>
      <p:pic>
        <p:nvPicPr>
          <p:cNvPr id="35857" name="Picture 12" descr="Smart Phone.PNG">
            <a:extLst>
              <a:ext uri="{FF2B5EF4-FFF2-40B4-BE49-F238E27FC236}">
                <a16:creationId xmlns:a16="http://schemas.microsoft.com/office/drawing/2014/main" id="{23630F30-CE43-407D-9C76-32DF548D0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4532313"/>
            <a:ext cx="17192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3" descr="Will.PNG">
            <a:extLst>
              <a:ext uri="{FF2B5EF4-FFF2-40B4-BE49-F238E27FC236}">
                <a16:creationId xmlns:a16="http://schemas.microsoft.com/office/drawing/2014/main" id="{823F90FA-2575-42C0-9C99-B4287092EB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2551113"/>
            <a:ext cx="10858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9">
            <a:extLst>
              <a:ext uri="{FF2B5EF4-FFF2-40B4-BE49-F238E27FC236}">
                <a16:creationId xmlns:a16="http://schemas.microsoft.com/office/drawing/2014/main" id="{37575A8A-1AFC-44FD-BFA9-5A51FA2F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4510088"/>
            <a:ext cx="1565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>
            <a:extLst>
              <a:ext uri="{FF2B5EF4-FFF2-40B4-BE49-F238E27FC236}">
                <a16:creationId xmlns:a16="http://schemas.microsoft.com/office/drawing/2014/main" id="{26292058-E63C-4356-AC7C-D85703E1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4505325"/>
            <a:ext cx="14843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ADF0-E9A7-4FFA-BD82-38A43B27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Benefits Customers Have Realized</a:t>
            </a:r>
          </a:p>
        </p:txBody>
      </p:sp>
      <p:pic>
        <p:nvPicPr>
          <p:cNvPr id="5123" name="Picture 10">
            <a:extLst>
              <a:ext uri="{FF2B5EF4-FFF2-40B4-BE49-F238E27FC236}">
                <a16:creationId xmlns:a16="http://schemas.microsoft.com/office/drawing/2014/main" id="{ED2CB70D-31E1-4404-BEBE-E6AA2396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9875"/>
            <a:ext cx="3375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>
            <a:extLst>
              <a:ext uri="{FF2B5EF4-FFF2-40B4-BE49-F238E27FC236}">
                <a16:creationId xmlns:a16="http://schemas.microsoft.com/office/drawing/2014/main" id="{E53AF657-B646-4E21-8AA0-A19DEB51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75" y="431800"/>
            <a:ext cx="889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5" name="Straight Connector 2">
            <a:extLst>
              <a:ext uri="{FF2B5EF4-FFF2-40B4-BE49-F238E27FC236}">
                <a16:creationId xmlns:a16="http://schemas.microsoft.com/office/drawing/2014/main" id="{99811593-BF9E-46DE-A20D-D6BAB5328E8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8475" y="1430338"/>
            <a:ext cx="11145838" cy="2222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7">
            <a:extLst>
              <a:ext uri="{FF2B5EF4-FFF2-40B4-BE49-F238E27FC236}">
                <a16:creationId xmlns:a16="http://schemas.microsoft.com/office/drawing/2014/main" id="{1C00302D-2A12-4165-A0EA-FA57EACDD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500" y="1851025"/>
            <a:ext cx="10515600" cy="882650"/>
          </a:xfrm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 TIME DELIVERY IMPROVEMENT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s-MX" altLang="es-ES" sz="2000" b="1" i="1" dirty="0">
                <a:solidFill>
                  <a:srgbClr val="0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On Time Delivery from 81% to  97%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6D1C9-617E-4F98-B4C5-219BDB67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57513"/>
            <a:ext cx="10515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REDUCTION IN DOWNTIME 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s-MX" altLang="es-ES" sz="2000" b="1" i="1" dirty="0">
                <a:solidFill>
                  <a:srgbClr val="0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Documented 10% to 12% Reduction in Downtime Directly Related to VersaCall  Andon System 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1A9E59A-CAB2-4DF3-B240-7B603B7E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54475"/>
            <a:ext cx="10515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DOWNTIME  TURNED INTO PRODUCTION TIME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ES" sz="2000" b="1" i="1" dirty="0">
                <a:solidFill>
                  <a:srgbClr val="0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Production Time 8 Hours Over a One Month Period  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AB26E8B-0A29-4C58-85A2-BE5993E7D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224463"/>
            <a:ext cx="10515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ROOT CAUSE VISIBILITY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ES" sz="2000" b="1" i="1" dirty="0">
                <a:solidFill>
                  <a:srgbClr val="00000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Corrective Action Visibility 70%  of Issues  Related to Material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altLang="es-ES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DABD1EE5-6B57-40B2-8998-D409E3EAB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0"/>
          <a:stretch>
            <a:fillRect/>
          </a:stretch>
        </p:blipFill>
        <p:spPr bwMode="auto">
          <a:xfrm>
            <a:off x="9082088" y="1660525"/>
            <a:ext cx="27860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1">
            <a:extLst>
              <a:ext uri="{FF2B5EF4-FFF2-40B4-BE49-F238E27FC236}">
                <a16:creationId xmlns:a16="http://schemas.microsoft.com/office/drawing/2014/main" id="{54A06A1B-9D73-4CEA-8E95-9E6891A5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450" y="2189163"/>
            <a:ext cx="1390650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/>
              <a:t>Mexicali Operation 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B8922888-4F3A-4858-8DF2-40206CC1F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289242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>
            <a:extLst>
              <a:ext uri="{FF2B5EF4-FFF2-40B4-BE49-F238E27FC236}">
                <a16:creationId xmlns:a16="http://schemas.microsoft.com/office/drawing/2014/main" id="{3E9EBE54-9637-4B59-9504-AA5DE42E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75" y="3841750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7" descr="hs_logo.gif">
            <a:extLst>
              <a:ext uri="{FF2B5EF4-FFF2-40B4-BE49-F238E27FC236}">
                <a16:creationId xmlns:a16="http://schemas.microsoft.com/office/drawing/2014/main" id="{EC00442B-3A95-4483-83DF-180B52107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25" y="5435600"/>
            <a:ext cx="22447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16">
            <a:extLst>
              <a:ext uri="{FF2B5EF4-FFF2-40B4-BE49-F238E27FC236}">
                <a16:creationId xmlns:a16="http://schemas.microsoft.com/office/drawing/2014/main" id="{0B3EB116-2DEF-410A-A570-48EE5D88B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675" y="5830888"/>
            <a:ext cx="1390650" cy="230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/>
              <a:t>Rockford Il  Operation </a:t>
            </a:r>
          </a:p>
        </p:txBody>
      </p:sp>
      <p:sp>
        <p:nvSpPr>
          <p:cNvPr id="5136" name="TextBox 17">
            <a:extLst>
              <a:ext uri="{FF2B5EF4-FFF2-40B4-BE49-F238E27FC236}">
                <a16:creationId xmlns:a16="http://schemas.microsoft.com/office/drawing/2014/main" id="{7F9EA6BF-4F5C-43B0-B573-C315DF25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25" y="4791075"/>
            <a:ext cx="1390650" cy="230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/>
              <a:t>Engine Plant   </a:t>
            </a:r>
          </a:p>
        </p:txBody>
      </p:sp>
      <p:sp>
        <p:nvSpPr>
          <p:cNvPr id="5137" name="TextBox 18">
            <a:extLst>
              <a:ext uri="{FF2B5EF4-FFF2-40B4-BE49-F238E27FC236}">
                <a16:creationId xmlns:a16="http://schemas.microsoft.com/office/drawing/2014/main" id="{8832F92B-693F-4FC2-A00F-8FDB1C31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25" y="3279775"/>
            <a:ext cx="1390650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/>
              <a:t>Corporate  Wide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574D6-CF4A-4193-9A33-43E1061DAA88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EB1E8C4-D6C5-46BB-B422-208285C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27025"/>
            <a:ext cx="10515600" cy="774700"/>
          </a:xfrm>
        </p:spPr>
        <p:txBody>
          <a:bodyPr/>
          <a:lstStyle/>
          <a:p>
            <a:r>
              <a:rPr lang="en-US" altLang="en-US" sz="2400" b="1" i="1">
                <a:solidFill>
                  <a:srgbClr val="00B0F0"/>
                </a:solidFill>
              </a:rPr>
              <a:t>              Visual Management </a:t>
            </a:r>
            <a:endParaRPr lang="en-US" altLang="en-US" sz="2400" b="1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F7F3BC16-4926-4362-87E5-55982DC0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85888"/>
            <a:ext cx="10515600" cy="48307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Unique Visual Management Solutions 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F90BB6B5-AA30-448A-8929-1523656A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3" name="Straight Connector 2">
            <a:extLst>
              <a:ext uri="{FF2B5EF4-FFF2-40B4-BE49-F238E27FC236}">
                <a16:creationId xmlns:a16="http://schemas.microsoft.com/office/drawing/2014/main" id="{5A635CDA-4591-4A59-B30E-BFA4C60AC9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1065213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894" name="Picture 6">
            <a:extLst>
              <a:ext uri="{FF2B5EF4-FFF2-40B4-BE49-F238E27FC236}">
                <a16:creationId xmlns:a16="http://schemas.microsoft.com/office/drawing/2014/main" id="{370917EC-C383-49AB-920E-78D7F18CA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9450"/>
            <a:ext cx="4733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:a16="http://schemas.microsoft.com/office/drawing/2014/main" id="{13A33E02-0605-4638-AF77-997FBD89A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804988"/>
            <a:ext cx="4295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4C7FCA7A-CFB5-436D-A631-A7D8CA9DC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111625"/>
            <a:ext cx="42878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Box 9">
            <a:extLst>
              <a:ext uri="{FF2B5EF4-FFF2-40B4-BE49-F238E27FC236}">
                <a16:creationId xmlns:a16="http://schemas.microsoft.com/office/drawing/2014/main" id="{83378A09-85B0-4EDA-9327-4B41C3EB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1339850"/>
            <a:ext cx="434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/>
              <a:t>Updating Graphs &amp;  Real Time Performance Information</a:t>
            </a:r>
          </a:p>
        </p:txBody>
      </p:sp>
      <p:pic>
        <p:nvPicPr>
          <p:cNvPr id="37898" name="Picture 6">
            <a:extLst>
              <a:ext uri="{FF2B5EF4-FFF2-40B4-BE49-F238E27FC236}">
                <a16:creationId xmlns:a16="http://schemas.microsoft.com/office/drawing/2014/main" id="{DBEE2FB5-A707-4A3F-8CE9-AF418DD0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D79A08-93BE-4153-8323-7E333D4ADB47}"/>
              </a:ext>
            </a:extLst>
          </p:cNvPr>
          <p:cNvSpPr txBox="1"/>
          <p:nvPr/>
        </p:nvSpPr>
        <p:spPr>
          <a:xfrm>
            <a:off x="311150" y="6288088"/>
            <a:ext cx="11920538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7900" name="Picture 1">
            <a:extLst>
              <a:ext uri="{FF2B5EF4-FFF2-40B4-BE49-F238E27FC236}">
                <a16:creationId xmlns:a16="http://schemas.microsoft.com/office/drawing/2014/main" id="{DFB639E0-1BE9-4152-9D59-35E1E8C19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006975"/>
            <a:ext cx="18589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2">
            <a:extLst>
              <a:ext uri="{FF2B5EF4-FFF2-40B4-BE49-F238E27FC236}">
                <a16:creationId xmlns:a16="http://schemas.microsoft.com/office/drawing/2014/main" id="{A52F63AC-6A40-4560-A072-FF7825D0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13313"/>
            <a:ext cx="19510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">
            <a:extLst>
              <a:ext uri="{FF2B5EF4-FFF2-40B4-BE49-F238E27FC236}">
                <a16:creationId xmlns:a16="http://schemas.microsoft.com/office/drawing/2014/main" id="{B8CB7731-2CEA-4A1D-B542-19E33C55C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00288"/>
            <a:ext cx="11176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07257C-B63E-46F6-BC4F-44D63E0A9DD5}"/>
              </a:ext>
            </a:extLst>
          </p:cNvPr>
          <p:cNvCxnSpPr/>
          <p:nvPr/>
        </p:nvCxnSpPr>
        <p:spPr>
          <a:xfrm flipH="1">
            <a:off x="1163638" y="3378200"/>
            <a:ext cx="741362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4" name="Picture 7">
            <a:extLst>
              <a:ext uri="{FF2B5EF4-FFF2-40B4-BE49-F238E27FC236}">
                <a16:creationId xmlns:a16="http://schemas.microsoft.com/office/drawing/2014/main" id="{388F92C2-9037-4CB1-A7D7-1E0032769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970463"/>
            <a:ext cx="18129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8">
            <a:extLst>
              <a:ext uri="{FF2B5EF4-FFF2-40B4-BE49-F238E27FC236}">
                <a16:creationId xmlns:a16="http://schemas.microsoft.com/office/drawing/2014/main" id="{5B549441-3478-42E5-89C9-6AF3FA1549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010150"/>
            <a:ext cx="2057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9B701DE-D519-495B-AD27-C15A293C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-150813"/>
            <a:ext cx="11068050" cy="1325563"/>
          </a:xfrm>
        </p:spPr>
        <p:txBody>
          <a:bodyPr/>
          <a:lstStyle/>
          <a:p>
            <a:pPr eaLnBrk="1" hangingPunct="1"/>
            <a:r>
              <a:rPr lang="en-US" altLang="en-US" sz="2400" i="1">
                <a:solidFill>
                  <a:srgbClr val="00B0F0"/>
                </a:solidFill>
              </a:rPr>
              <a:t> 				Virtual Panel IV Software </a:t>
            </a:r>
            <a:r>
              <a:rPr lang="en-US" altLang="en-US" sz="2000" i="1">
                <a:solidFill>
                  <a:srgbClr val="00B0F0"/>
                </a:solidFill>
              </a:rPr>
              <a:t> </a:t>
            </a:r>
            <a:br>
              <a:rPr lang="en-US" altLang="en-US" sz="2000" i="1">
                <a:solidFill>
                  <a:srgbClr val="00B0F0"/>
                </a:solidFill>
              </a:rPr>
            </a:br>
            <a:r>
              <a:rPr lang="en-US" altLang="en-US" sz="2000" i="1">
                <a:solidFill>
                  <a:srgbClr val="00B0F0"/>
                </a:solidFill>
              </a:rPr>
              <a:t>                          Andon – Messaging- Performance – Plant Layout – Informational </a:t>
            </a:r>
            <a:endParaRPr lang="en-US" altLang="en-US" sz="200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D787-B2CD-4873-BD5F-CF277BDA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013" y="1223963"/>
            <a:ext cx="3697287" cy="56340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b="1" i="1" dirty="0">
                <a:solidFill>
                  <a:srgbClr val="3333FF"/>
                </a:solidFill>
                <a:latin typeface="Agency FB" panose="020B0503020202020204" pitchFamily="34" charset="0"/>
              </a:rPr>
              <a:t>                          VP IV Software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900" b="1" dirty="0">
                <a:solidFill>
                  <a:srgbClr val="3333FF"/>
                </a:solidFill>
                <a:latin typeface="Agency FB" panose="020B0503020202020204" pitchFamily="34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Agency FB" panose="020B0503020202020204" pitchFamily="34" charset="0"/>
              </a:rPr>
              <a:t>Multiple Layout  Options / Flexibility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300" b="1" dirty="0">
              <a:solidFill>
                <a:srgbClr val="3333FF"/>
              </a:solidFill>
              <a:latin typeface="Agency FB" panose="020B0503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100" dirty="0"/>
              <a:t> </a:t>
            </a:r>
            <a:r>
              <a:rPr lang="en-US" sz="1050" dirty="0"/>
              <a:t> </a:t>
            </a:r>
            <a:r>
              <a:rPr lang="en-US" sz="2000" dirty="0"/>
              <a:t>•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Type of Information Displayed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700" b="1" dirty="0"/>
              <a:t>            Plant Wide Information Messages      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700" b="1" dirty="0"/>
              <a:t>            Factory Floor/ Line Performance Status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700" b="1" dirty="0"/>
              <a:t>	      Real Time Performance Status </a:t>
            </a:r>
            <a:r>
              <a:rPr lang="en-US" sz="800" dirty="0"/>
              <a:t>		 		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is Displayed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800" dirty="0"/>
              <a:t>				  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300" b="1" dirty="0"/>
              <a:t>         </a:t>
            </a:r>
            <a:r>
              <a:rPr lang="en-US" sz="1700" b="1" dirty="0"/>
              <a:t>Text, Images, Scrolling Messages, Counts, Duration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700" b="1" dirty="0"/>
              <a:t>         Calculations, Conditional Messages, States, Formulas</a:t>
            </a:r>
            <a:r>
              <a:rPr lang="en-US" sz="1300" b="1" dirty="0"/>
              <a:t>	</a:t>
            </a:r>
            <a:r>
              <a:rPr lang="en-US" sz="800" dirty="0"/>
              <a:t>   									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•  How Information is Displayed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800" dirty="0"/>
              <a:t>	</a:t>
            </a:r>
            <a:r>
              <a:rPr lang="en-US" sz="1900" b="1" dirty="0"/>
              <a:t>Choose Font Size, Font Types, Font Color, Flashing  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900" b="1" dirty="0"/>
              <a:t>      Panel  or Flashing Letters,  Real Time Update Rates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/>
              <a:t>•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Where / Sequence of Information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800" dirty="0"/>
              <a:t>	</a:t>
            </a:r>
            <a:r>
              <a:rPr lang="en-US" sz="1300" b="1" dirty="0"/>
              <a:t>  </a:t>
            </a:r>
            <a:r>
              <a:rPr lang="en-US" sz="1900" b="1" dirty="0"/>
              <a:t>Target Specific Areas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900" b="1" dirty="0"/>
              <a:t>	   Entire Plant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9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800" dirty="0"/>
              <a:t>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•  User Friendly Tools –On Line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800" dirty="0"/>
              <a:t>       </a:t>
            </a:r>
            <a:endParaRPr lang="en-US" sz="1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8916" name="Picture 5">
            <a:extLst>
              <a:ext uri="{FF2B5EF4-FFF2-40B4-BE49-F238E27FC236}">
                <a16:creationId xmlns:a16="http://schemas.microsoft.com/office/drawing/2014/main" id="{76A897F3-9758-4D97-A6FE-B2F13DA0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>
            <a:extLst>
              <a:ext uri="{FF2B5EF4-FFF2-40B4-BE49-F238E27FC236}">
                <a16:creationId xmlns:a16="http://schemas.microsoft.com/office/drawing/2014/main" id="{0805F731-21D0-4617-B3EA-DAF942F3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8" name="Straight Connector 2">
            <a:extLst>
              <a:ext uri="{FF2B5EF4-FFF2-40B4-BE49-F238E27FC236}">
                <a16:creationId xmlns:a16="http://schemas.microsoft.com/office/drawing/2014/main" id="{7ABE9D9B-C3E6-4873-A659-A3148E5BCE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1938" y="1041400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EFD100-A9C8-41DB-BECB-C9CF72A88C34}"/>
              </a:ext>
            </a:extLst>
          </p:cNvPr>
          <p:cNvSpPr txBox="1"/>
          <p:nvPr/>
        </p:nvSpPr>
        <p:spPr>
          <a:xfrm>
            <a:off x="465138" y="6413500"/>
            <a:ext cx="11920537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8920" name="Picture 1" descr="LCDpic.jpg">
            <a:extLst>
              <a:ext uri="{FF2B5EF4-FFF2-40B4-BE49-F238E27FC236}">
                <a16:creationId xmlns:a16="http://schemas.microsoft.com/office/drawing/2014/main" id="{A83B638A-74F3-49C5-A03F-6A8D35DD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25563"/>
            <a:ext cx="12001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6" descr="safetyMessageResized">
            <a:extLst>
              <a:ext uri="{FF2B5EF4-FFF2-40B4-BE49-F238E27FC236}">
                <a16:creationId xmlns:a16="http://schemas.microsoft.com/office/drawing/2014/main" id="{08CAB4C0-1BFD-43B4-BDF5-1A1A569B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625725"/>
            <a:ext cx="14160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3" descr="justMonitor3.jpg">
            <a:extLst>
              <a:ext uri="{FF2B5EF4-FFF2-40B4-BE49-F238E27FC236}">
                <a16:creationId xmlns:a16="http://schemas.microsoft.com/office/drawing/2014/main" id="{4DA41FD1-E27A-4423-A006-B36AF18C1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92513"/>
            <a:ext cx="8731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9" descr="C:\Users\gilmore.VERSA\Desktop\More 9.2 Photos\Machine Production Schedule.jpg">
            <a:extLst>
              <a:ext uri="{FF2B5EF4-FFF2-40B4-BE49-F238E27FC236}">
                <a16:creationId xmlns:a16="http://schemas.microsoft.com/office/drawing/2014/main" id="{A693B39B-79CC-49F8-941B-7E9404D4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64125"/>
            <a:ext cx="1192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235B56-CEF5-4615-8FEF-6AC20C42C9DE}"/>
              </a:ext>
            </a:extLst>
          </p:cNvPr>
          <p:cNvSpPr txBox="1">
            <a:spLocks/>
          </p:cNvSpPr>
          <p:nvPr/>
        </p:nvSpPr>
        <p:spPr bwMode="auto">
          <a:xfrm>
            <a:off x="7389813" y="1100138"/>
            <a:ext cx="4695825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3333FF"/>
                </a:solidFill>
                <a:latin typeface="Agency FB" panose="020B0503020202020204" pitchFamily="34" charset="0"/>
              </a:rPr>
              <a:t>               </a:t>
            </a:r>
            <a:r>
              <a:rPr lang="en-US" sz="1800" b="1" i="1" dirty="0">
                <a:solidFill>
                  <a:srgbClr val="3333FF"/>
                </a:solidFill>
                <a:latin typeface="Agency FB" panose="020B0503020202020204" pitchFamily="34" charset="0"/>
              </a:rPr>
              <a:t>Interactive  On-Line Session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3333FF"/>
                </a:solidFill>
                <a:latin typeface="Agency FB" panose="020B0503020202020204" pitchFamily="34" charset="0"/>
              </a:rPr>
              <a:t>         </a:t>
            </a:r>
            <a:r>
              <a:rPr lang="en-US" sz="2200" b="1" dirty="0">
                <a:solidFill>
                  <a:srgbClr val="3333FF"/>
                </a:solidFill>
                <a:latin typeface="Agency FB" panose="020B0503020202020204" pitchFamily="34" charset="0"/>
              </a:rPr>
              <a:t>Design Your Own Screen Layouts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300" b="1" dirty="0">
              <a:solidFill>
                <a:srgbClr val="3333FF"/>
              </a:solidFill>
              <a:latin typeface="Agency FB" panose="020B0503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100" dirty="0"/>
              <a:t> </a:t>
            </a:r>
            <a:r>
              <a:rPr lang="en-US" sz="1050" dirty="0"/>
              <a:t> </a:t>
            </a:r>
            <a:r>
              <a:rPr lang="en-US" sz="2000" dirty="0"/>
              <a:t>•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Start With Example Templates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200" b="1" dirty="0"/>
              <a:t>      </a:t>
            </a:r>
            <a:r>
              <a:rPr lang="en-US" sz="1200" dirty="0"/>
              <a:t>   </a:t>
            </a:r>
            <a:r>
              <a:rPr lang="en-US" sz="1200" dirty="0" err="1"/>
              <a:t>Andons</a:t>
            </a:r>
            <a:r>
              <a:rPr lang="en-US" sz="1200" dirty="0"/>
              <a:t> / Messaging / Informational / Performance</a:t>
            </a:r>
            <a:r>
              <a:rPr lang="en-US" sz="1200" b="1" dirty="0"/>
              <a:t> / Combo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/>
              <a:t>    </a:t>
            </a:r>
            <a:r>
              <a:rPr lang="en-US" sz="1400" dirty="0"/>
              <a:t>		 		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Using Step by Step Wizards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Develop Screen Layouts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	                </a:t>
            </a:r>
            <a:r>
              <a:rPr lang="en-US" sz="1500" dirty="0"/>
              <a:t>Process Takes  20 Minutes </a:t>
            </a:r>
            <a:endParaRPr lang="en-US" sz="15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500" dirty="0"/>
              <a:t>	                 </a:t>
            </a:r>
            <a:r>
              <a:rPr lang="en-US" sz="1500" i="1" dirty="0"/>
              <a:t>Final Layout  that Fits Your Needs </a:t>
            </a:r>
            <a:r>
              <a:rPr lang="en-US" sz="1500" dirty="0"/>
              <a:t>	 </a:t>
            </a:r>
            <a:r>
              <a:rPr lang="en-US" sz="800" dirty="0"/>
              <a:t>	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Alternative -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Developing Custom Screens Layout Solutions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	</a:t>
            </a:r>
            <a:r>
              <a:rPr lang="en-US" sz="1800" b="1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800" dirty="0"/>
              <a:t>       </a:t>
            </a:r>
            <a:endParaRPr lang="en-US" sz="1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8925" name="Picture 12" descr="Andon">
            <a:extLst>
              <a:ext uri="{FF2B5EF4-FFF2-40B4-BE49-F238E27FC236}">
                <a16:creationId xmlns:a16="http://schemas.microsoft.com/office/drawing/2014/main" id="{9CC9E2D3-5295-448A-8661-80C08EB7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855788"/>
            <a:ext cx="9048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3" descr="Condensed">
            <a:extLst>
              <a:ext uri="{FF2B5EF4-FFF2-40B4-BE49-F238E27FC236}">
                <a16:creationId xmlns:a16="http://schemas.microsoft.com/office/drawing/2014/main" id="{93F20478-2E54-4A88-8FC6-4328422E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625600"/>
            <a:ext cx="9493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4" descr="timed message display">
            <a:extLst>
              <a:ext uri="{FF2B5EF4-FFF2-40B4-BE49-F238E27FC236}">
                <a16:creationId xmlns:a16="http://schemas.microsoft.com/office/drawing/2014/main" id="{E56FE859-8738-4D56-A3CE-F5936509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762250"/>
            <a:ext cx="9509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5" descr="Informative Panel">
            <a:extLst>
              <a:ext uri="{FF2B5EF4-FFF2-40B4-BE49-F238E27FC236}">
                <a16:creationId xmlns:a16="http://schemas.microsoft.com/office/drawing/2014/main" id="{F4AD09FB-7B04-4FB3-B990-69215019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3740150"/>
            <a:ext cx="950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6" descr="Combo Panel">
            <a:extLst>
              <a:ext uri="{FF2B5EF4-FFF2-40B4-BE49-F238E27FC236}">
                <a16:creationId xmlns:a16="http://schemas.microsoft.com/office/drawing/2014/main" id="{A47B7A2D-8274-46FC-B483-EB08FAAA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5535613"/>
            <a:ext cx="10017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17" descr="PSM Count Panel">
            <a:extLst>
              <a:ext uri="{FF2B5EF4-FFF2-40B4-BE49-F238E27FC236}">
                <a16:creationId xmlns:a16="http://schemas.microsoft.com/office/drawing/2014/main" id="{F1E66023-09A6-4202-B260-1BD6C2F4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483100"/>
            <a:ext cx="9048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6">
            <a:extLst>
              <a:ext uri="{FF2B5EF4-FFF2-40B4-BE49-F238E27FC236}">
                <a16:creationId xmlns:a16="http://schemas.microsoft.com/office/drawing/2014/main" id="{E41B2F28-78FB-4721-BCA4-6566510AC5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5456238"/>
            <a:ext cx="11493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2" name="TextBox 3">
            <a:extLst>
              <a:ext uri="{FF2B5EF4-FFF2-40B4-BE49-F238E27FC236}">
                <a16:creationId xmlns:a16="http://schemas.microsoft.com/office/drawing/2014/main" id="{96872303-15D6-4609-BC3B-BF6A6AD5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392363"/>
            <a:ext cx="773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Andons</a:t>
            </a:r>
          </a:p>
        </p:txBody>
      </p:sp>
      <p:sp>
        <p:nvSpPr>
          <p:cNvPr id="38933" name="TextBox 22">
            <a:extLst>
              <a:ext uri="{FF2B5EF4-FFF2-40B4-BE49-F238E27FC236}">
                <a16:creationId xmlns:a16="http://schemas.microsoft.com/office/drawing/2014/main" id="{EEAAF7F2-38A7-4FAB-84E8-AEA3C1B6C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384550"/>
            <a:ext cx="147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Messaging </a:t>
            </a:r>
          </a:p>
        </p:txBody>
      </p:sp>
      <p:sp>
        <p:nvSpPr>
          <p:cNvPr id="38934" name="TextBox 23">
            <a:extLst>
              <a:ext uri="{FF2B5EF4-FFF2-40B4-BE49-F238E27FC236}">
                <a16:creationId xmlns:a16="http://schemas.microsoft.com/office/drawing/2014/main" id="{73C940CF-C2A4-4791-BA23-4BE8B0C4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4164013"/>
            <a:ext cx="147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 </a:t>
            </a:r>
          </a:p>
        </p:txBody>
      </p:sp>
      <p:sp>
        <p:nvSpPr>
          <p:cNvPr id="38935" name="TextBox 24">
            <a:extLst>
              <a:ext uri="{FF2B5EF4-FFF2-40B4-BE49-F238E27FC236}">
                <a16:creationId xmlns:a16="http://schemas.microsoft.com/office/drawing/2014/main" id="{0E713710-CDC8-48A3-BF27-4F451F45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6019800"/>
            <a:ext cx="1471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Combo  </a:t>
            </a:r>
          </a:p>
        </p:txBody>
      </p:sp>
      <p:sp>
        <p:nvSpPr>
          <p:cNvPr id="38936" name="TextBox 25">
            <a:extLst>
              <a:ext uri="{FF2B5EF4-FFF2-40B4-BE49-F238E27FC236}">
                <a16:creationId xmlns:a16="http://schemas.microsoft.com/office/drawing/2014/main" id="{9D48BE93-7EB0-48C4-8A85-F64043B5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5167313"/>
            <a:ext cx="14716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 </a:t>
            </a:r>
          </a:p>
        </p:txBody>
      </p:sp>
      <p:sp>
        <p:nvSpPr>
          <p:cNvPr id="38937" name="TextBox 26">
            <a:extLst>
              <a:ext uri="{FF2B5EF4-FFF2-40B4-BE49-F238E27FC236}">
                <a16:creationId xmlns:a16="http://schemas.microsoft.com/office/drawing/2014/main" id="{CA804166-48DB-45B7-9F1F-3B25804C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6105525"/>
            <a:ext cx="1471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Plant Layouts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31B6-48E5-40FF-B376-5A65A6A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00B0F0"/>
                </a:solidFill>
              </a:rPr>
              <a:t>VersaCall Reporting Software II     </a:t>
            </a:r>
            <a:b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1600" i="1" dirty="0">
                <a:latin typeface="Arial" charset="0"/>
              </a:rPr>
              <a:t>Software That Produces Trend and Comparison Graphs &amp; Reports That Are Easy to Create and Change 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0ED9F-4A0B-439B-A10D-704E7A00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3" y="1476375"/>
            <a:ext cx="10515600" cy="482282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                                      </a:t>
            </a:r>
            <a:r>
              <a:rPr lang="en-US" sz="5400" i="1" dirty="0">
                <a:solidFill>
                  <a:srgbClr val="3333FF"/>
                </a:solidFill>
                <a:latin typeface="Agency FB" panose="020B0503020202020204" pitchFamily="34" charset="0"/>
              </a:rPr>
              <a:t>Template Approach Provides Rapid Report Generation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800" b="1" i="1" dirty="0">
                <a:latin typeface="Agency FB" panose="020B0503020202020204" pitchFamily="34" charset="0"/>
              </a:rPr>
              <a:t>Other  Features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600" dirty="0">
                <a:latin typeface="Arial Narrow" panose="020B0606020202030204" pitchFamily="34" charset="0"/>
                <a:cs typeface="Times New Roman" panose="02020603050405020304" pitchFamily="18" charset="0"/>
              </a:rPr>
              <a:t> 	•   </a:t>
            </a:r>
            <a:r>
              <a:rPr lang="en-US" sz="4200" dirty="0">
                <a:latin typeface="Arial Narrow" panose="020B0606020202030204" pitchFamily="34" charset="0"/>
                <a:cs typeface="Times New Roman" panose="02020603050405020304" pitchFamily="18" charset="0"/>
              </a:rPr>
              <a:t>Automatic Report Generation Feature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Reports Automatically Created  for Shift , Day , Week   - Sent Directly to Your  E-mail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Arial Narrow" panose="020B0606020202030204" pitchFamily="34" charset="0"/>
                <a:cs typeface="Times New Roman" panose="02020603050405020304" pitchFamily="18" charset="0"/>
              </a:rPr>
              <a:t>	•  </a:t>
            </a:r>
            <a:r>
              <a:rPr lang="en-US" sz="4200" dirty="0">
                <a:latin typeface="Arial Narrow" panose="020B0606020202030204" pitchFamily="34" charset="0"/>
                <a:cs typeface="Times New Roman" panose="02020603050405020304" pitchFamily="18" charset="0"/>
              </a:rPr>
              <a:t>Clear /Concise Graphs &amp; Report Formats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Immediately Spot Issues  &amp; Root Causes – Simple  Red/ Yellow / Green  Designations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•  </a:t>
            </a:r>
            <a:r>
              <a:rPr lang="en-US" sz="4200" dirty="0">
                <a:latin typeface="Arial Narrow" panose="020B0606020202030204" pitchFamily="34" charset="0"/>
                <a:cs typeface="Times New Roman" panose="02020603050405020304" pitchFamily="18" charset="0"/>
              </a:rPr>
              <a:t>Financial Performance Impacts Feature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Reports that Profile the Cost of Downtime &amp; the Cost  of Scrap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600" dirty="0">
                <a:latin typeface="Arial Narrow" panose="020B0606020202030204" pitchFamily="34" charset="0"/>
                <a:cs typeface="Times New Roman" panose="02020603050405020304" pitchFamily="18" charset="0"/>
              </a:rPr>
              <a:t>	•  </a:t>
            </a:r>
            <a:r>
              <a:rPr lang="en-US" sz="4200" dirty="0">
                <a:latin typeface="Arial Narrow" panose="020B0606020202030204" pitchFamily="34" charset="0"/>
                <a:cs typeface="Times New Roman" panose="02020603050405020304" pitchFamily="18" charset="0"/>
              </a:rPr>
              <a:t>Configure Custom Reports &amp; Graphs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Adding In Your Own Title &amp; Logo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sz="4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 Apply Standards &amp; Target References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Pull Reference Standards for Existing Databases  or Look Up Tables  Using  Data Look Up Manager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6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</a:t>
            </a:r>
            <a:r>
              <a:rPr lang="en-US" sz="4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•  Step by Report Generation Using Wizards &amp; Choosing Templates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64" name="Picture 5">
            <a:extLst>
              <a:ext uri="{FF2B5EF4-FFF2-40B4-BE49-F238E27FC236}">
                <a16:creationId xmlns:a16="http://schemas.microsoft.com/office/drawing/2014/main" id="{D99CE330-C5C4-42B4-9EB7-B4DF7E77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>
            <a:extLst>
              <a:ext uri="{FF2B5EF4-FFF2-40B4-BE49-F238E27FC236}">
                <a16:creationId xmlns:a16="http://schemas.microsoft.com/office/drawing/2014/main" id="{23774A52-0BB8-47B0-A248-725E0838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3" y="190500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6" name="Straight Connector 2">
            <a:extLst>
              <a:ext uri="{FF2B5EF4-FFF2-40B4-BE49-F238E27FC236}">
                <a16:creationId xmlns:a16="http://schemas.microsoft.com/office/drawing/2014/main" id="{45A44F25-77F5-42FC-895A-DB5B9838E6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113" y="1150938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35B072-E344-4C64-8272-BC993A55D637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40968" name="Picture 7">
            <a:extLst>
              <a:ext uri="{FF2B5EF4-FFF2-40B4-BE49-F238E27FC236}">
                <a16:creationId xmlns:a16="http://schemas.microsoft.com/office/drawing/2014/main" id="{FB46A85A-01F9-462C-8397-DFF8A6F9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69900"/>
            <a:ext cx="7826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>
            <a:extLst>
              <a:ext uri="{FF2B5EF4-FFF2-40B4-BE49-F238E27FC236}">
                <a16:creationId xmlns:a16="http://schemas.microsoft.com/office/drawing/2014/main" id="{8B2F034A-7D44-4183-B6EB-7F226A22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362075"/>
            <a:ext cx="1281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>
            <a:extLst>
              <a:ext uri="{FF2B5EF4-FFF2-40B4-BE49-F238E27FC236}">
                <a16:creationId xmlns:a16="http://schemas.microsoft.com/office/drawing/2014/main" id="{A90C4B01-67C6-4D84-BC18-EB7BFDFA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871913"/>
            <a:ext cx="20843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>
            <a:extLst>
              <a:ext uri="{FF2B5EF4-FFF2-40B4-BE49-F238E27FC236}">
                <a16:creationId xmlns:a16="http://schemas.microsoft.com/office/drawing/2014/main" id="{D5E7291C-CE07-41B4-BEB6-6AB880F3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1789113"/>
            <a:ext cx="185578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>
            <a:extLst>
              <a:ext uri="{FF2B5EF4-FFF2-40B4-BE49-F238E27FC236}">
                <a16:creationId xmlns:a16="http://schemas.microsoft.com/office/drawing/2014/main" id="{2F9E774C-8ED4-46C4-9266-0F2F01A3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076450"/>
            <a:ext cx="1911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>
            <a:extLst>
              <a:ext uri="{FF2B5EF4-FFF2-40B4-BE49-F238E27FC236}">
                <a16:creationId xmlns:a16="http://schemas.microsoft.com/office/drawing/2014/main" id="{6E913BCE-F274-4C51-9A4C-27E84459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4968875"/>
            <a:ext cx="25384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>
            <a:extLst>
              <a:ext uri="{FF2B5EF4-FFF2-40B4-BE49-F238E27FC236}">
                <a16:creationId xmlns:a16="http://schemas.microsoft.com/office/drawing/2014/main" id="{20918924-2231-40CA-965F-2ADF9D2E4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3706813"/>
            <a:ext cx="22034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79AC179-0636-4831-8276-8E6E5A0F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B0F0"/>
                </a:solidFill>
              </a:rPr>
              <a:t>Primary Applications 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D06E7041-D3E5-4A41-A2C0-97F039AA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663238" cy="5054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3012" name="Picture 5">
            <a:extLst>
              <a:ext uri="{FF2B5EF4-FFF2-40B4-BE49-F238E27FC236}">
                <a16:creationId xmlns:a16="http://schemas.microsoft.com/office/drawing/2014/main" id="{0CF2EC46-3B8E-4012-9AEB-BB012B1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>
            <a:extLst>
              <a:ext uri="{FF2B5EF4-FFF2-40B4-BE49-F238E27FC236}">
                <a16:creationId xmlns:a16="http://schemas.microsoft.com/office/drawing/2014/main" id="{26F09EDE-6661-462B-8B25-D995B276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4" name="Straight Connector 2">
            <a:extLst>
              <a:ext uri="{FF2B5EF4-FFF2-40B4-BE49-F238E27FC236}">
                <a16:creationId xmlns:a16="http://schemas.microsoft.com/office/drawing/2014/main" id="{2A065DC2-74A1-4CDF-A472-183C98903C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1006475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D0756E-8D4C-4C3D-BE55-396AA8130746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B4C9B-EBB5-4976-B7DF-34EAC0E384A8}"/>
              </a:ext>
            </a:extLst>
          </p:cNvPr>
          <p:cNvSpPr/>
          <p:nvPr/>
        </p:nvSpPr>
        <p:spPr>
          <a:xfrm>
            <a:off x="6096000" y="1504950"/>
            <a:ext cx="6480175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Machine Monitoring Applications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Captures Lot Number or Production Run  Performance Information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Captures Scrap by Reason Code / Downtime by Reason Code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17" name="Picture 8">
            <a:extLst>
              <a:ext uri="{FF2B5EF4-FFF2-40B4-BE49-F238E27FC236}">
                <a16:creationId xmlns:a16="http://schemas.microsoft.com/office/drawing/2014/main" id="{DE9E1C7B-A799-4A6B-897A-3412E48DD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559050"/>
            <a:ext cx="33829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B340BB-A846-44DA-9596-B2791E2624C6}"/>
              </a:ext>
            </a:extLst>
          </p:cNvPr>
          <p:cNvSpPr/>
          <p:nvPr/>
        </p:nvSpPr>
        <p:spPr>
          <a:xfrm>
            <a:off x="838200" y="1423988"/>
            <a:ext cx="6480175" cy="10906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Andons &amp; Communications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&amp; Visual Andons 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Communications of  Issues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Wired &amp; Wirelessly  Activated Modules 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19" name="Picture 5">
            <a:extLst>
              <a:ext uri="{FF2B5EF4-FFF2-40B4-BE49-F238E27FC236}">
                <a16:creationId xmlns:a16="http://schemas.microsoft.com/office/drawing/2014/main" id="{20E640FA-423F-4DFD-9043-21A37E80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8" b="-11601"/>
          <a:stretch>
            <a:fillRect/>
          </a:stretch>
        </p:blipFill>
        <p:spPr bwMode="auto">
          <a:xfrm>
            <a:off x="4554538" y="1392238"/>
            <a:ext cx="6397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98ECDD-1B1B-41AE-93F7-918F04A40E7E}"/>
              </a:ext>
            </a:extLst>
          </p:cNvPr>
          <p:cNvSpPr/>
          <p:nvPr/>
        </p:nvSpPr>
        <p:spPr>
          <a:xfrm>
            <a:off x="3995738" y="3292475"/>
            <a:ext cx="348297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Moving  Assembly Line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– Operator Input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Each Segments Performance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Identifies Pacing Segment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21" name="Picture 3">
            <a:extLst>
              <a:ext uri="{FF2B5EF4-FFF2-40B4-BE49-F238E27FC236}">
                <a16:creationId xmlns:a16="http://schemas.microsoft.com/office/drawing/2014/main" id="{EA754062-CDE9-488C-A8A0-3588F6E272E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741488"/>
            <a:ext cx="4746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2A2469-6143-40E7-A3D6-A3D72BFC4A02}"/>
              </a:ext>
            </a:extLst>
          </p:cNvPr>
          <p:cNvSpPr/>
          <p:nvPr/>
        </p:nvSpPr>
        <p:spPr>
          <a:xfrm>
            <a:off x="858838" y="4518025"/>
            <a:ext cx="3695700" cy="10906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Stationary Assembly Operations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Assembly Activity Against Standards 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 Status of  Assembly Activity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Communications of Issues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069581-E412-4E6E-AAB9-A55DFA502CB6}"/>
              </a:ext>
            </a:extLst>
          </p:cNvPr>
          <p:cNvSpPr/>
          <p:nvPr/>
        </p:nvSpPr>
        <p:spPr>
          <a:xfrm>
            <a:off x="6780213" y="4402138"/>
            <a:ext cx="38560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OEE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System – Data Capture to Reporting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Manual Data Collection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Visibility for Addressing Issues </a:t>
            </a:r>
          </a:p>
          <a:p>
            <a:pPr marL="285750" indent="-2857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24" name="Picture 6">
            <a:extLst>
              <a:ext uri="{FF2B5EF4-FFF2-40B4-BE49-F238E27FC236}">
                <a16:creationId xmlns:a16="http://schemas.microsoft.com/office/drawing/2014/main" id="{440023D5-1BB3-4D63-8138-9C91821F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71863"/>
            <a:ext cx="14208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0" descr="OEE 001">
            <a:extLst>
              <a:ext uri="{FF2B5EF4-FFF2-40B4-BE49-F238E27FC236}">
                <a16:creationId xmlns:a16="http://schemas.microsoft.com/office/drawing/2014/main" id="{7FAE9068-CDEA-4A31-85CA-FA488362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7" b="9196"/>
          <a:stretch>
            <a:fillRect/>
          </a:stretch>
        </p:blipFill>
        <p:spPr bwMode="auto">
          <a:xfrm>
            <a:off x="4575175" y="4518025"/>
            <a:ext cx="21145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DB25E8A3-A729-4E70-BC68-2EF6A1D4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2400" i="1">
                <a:solidFill>
                  <a:srgbClr val="00B0F0"/>
                </a:solidFill>
              </a:rPr>
              <a:t>Moving Forward  - Identifying Your Application</a:t>
            </a:r>
            <a:endParaRPr lang="en-US" altLang="en-US" sz="240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74F4-D9D9-4D19-909A-BFFCEA7D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1136650"/>
            <a:ext cx="9182100" cy="4851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1  </a:t>
            </a:r>
            <a:r>
              <a:rPr lang="en-US" sz="2400" dirty="0">
                <a:latin typeface="Agency FB" panose="020B0503020202020204" pitchFamily="34" charset="0"/>
                <a:cs typeface="Arial" panose="020B0604020202020204" pitchFamily="34" charset="0"/>
              </a:rPr>
              <a:t>-    </a:t>
            </a:r>
            <a:r>
              <a:rPr lang="en-US" sz="2000" dirty="0">
                <a:latin typeface="Agency FB" panose="020B0503020202020204" pitchFamily="34" charset="0"/>
                <a:cs typeface="Arial" panose="020B0604020202020204" pitchFamily="34" charset="0"/>
              </a:rPr>
              <a:t>Start Small - Identify  One or  Two Critical  Problem  Areas </a:t>
            </a:r>
            <a:endParaRPr lang="en-US" sz="1400" i="1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2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en-US" sz="2000" dirty="0">
                <a:latin typeface="Agency FB" panose="020B0503020202020204" pitchFamily="34" charset="0"/>
                <a:cs typeface="Arial" panose="020B0604020202020204" pitchFamily="34" charset="0"/>
              </a:rPr>
              <a:t>Clearly Identify the Results You Want To Achieve - Define Your System Solution – Metric Visibility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600" i="1" dirty="0">
                <a:latin typeface="Agency FB" panose="020B0503020202020204" pitchFamily="34" charset="0"/>
                <a:cs typeface="Arial" panose="020B0604020202020204" pitchFamily="34" charset="0"/>
              </a:rPr>
              <a:t>Visual Performance Visibility 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dirty="0">
                <a:latin typeface="Agency FB" panose="020B0503020202020204" pitchFamily="34" charset="0"/>
                <a:cs typeface="Arial" panose="020B0604020202020204" pitchFamily="34" charset="0"/>
              </a:rPr>
              <a:t>Trend &amp; Analysis Reports and  Graphs - Performance Information That Makes a Difference 	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gency FB" panose="020B0503020202020204" pitchFamily="34" charset="0"/>
                <a:cs typeface="Arial" panose="020B0604020202020204" pitchFamily="34" charset="0"/>
              </a:rPr>
              <a:t>	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3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000" dirty="0">
                <a:latin typeface="Agency FB" panose="020B0503020202020204" pitchFamily="34" charset="0"/>
                <a:cs typeface="Arial" panose="020B0604020202020204" pitchFamily="34" charset="0"/>
              </a:rPr>
              <a:t>Work with  VersaCall to Develop an Application Profile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Lay Out a Solution for Addressing  the Problem Areas -  Including the Modules  &amp;  Financial Justification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i="1" dirty="0">
                <a:latin typeface="Agency FB" panose="020B0503020202020204" pitchFamily="34" charset="0"/>
                <a:cs typeface="Arial" panose="020B0604020202020204" pitchFamily="34" charset="0"/>
              </a:rPr>
              <a:t>									             Also Installation &amp; Configuration Packages Available</a:t>
            </a:r>
            <a:endParaRPr lang="en-US" sz="1600" dirty="0"/>
          </a:p>
        </p:txBody>
      </p:sp>
      <p:pic>
        <p:nvPicPr>
          <p:cNvPr id="45060" name="Picture 5">
            <a:extLst>
              <a:ext uri="{FF2B5EF4-FFF2-40B4-BE49-F238E27FC236}">
                <a16:creationId xmlns:a16="http://schemas.microsoft.com/office/drawing/2014/main" id="{333BB1BD-E9E1-45C4-9371-D66EB0AD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>
            <a:extLst>
              <a:ext uri="{FF2B5EF4-FFF2-40B4-BE49-F238E27FC236}">
                <a16:creationId xmlns:a16="http://schemas.microsoft.com/office/drawing/2014/main" id="{9FF1731D-204E-4F0B-96D2-8DA6B0E5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2" name="Straight Connector 2">
            <a:extLst>
              <a:ext uri="{FF2B5EF4-FFF2-40B4-BE49-F238E27FC236}">
                <a16:creationId xmlns:a16="http://schemas.microsoft.com/office/drawing/2014/main" id="{E0E4C79A-93EE-4AEB-B696-60E88B9498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138" y="1016000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57E879-2CC7-4F0F-AE01-C5E34823F409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45064" name="TextBox 1">
            <a:extLst>
              <a:ext uri="{FF2B5EF4-FFF2-40B4-BE49-F238E27FC236}">
                <a16:creationId xmlns:a16="http://schemas.microsoft.com/office/drawing/2014/main" id="{E64CA19D-44C9-4D77-AA00-A41B37F7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5988050"/>
            <a:ext cx="891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</a:rPr>
              <a:t>                           For Developing a System Solution – </a:t>
            </a:r>
            <a:r>
              <a:rPr lang="en-US" altLang="en-US" sz="1400" b="1" i="1">
                <a:solidFill>
                  <a:srgbClr val="0070C0"/>
                </a:solidFill>
                <a:latin typeface="Agency FB" panose="020B0503020202020204" pitchFamily="34" charset="0"/>
              </a:rPr>
              <a:t>We want to start where you want to end.  </a:t>
            </a:r>
          </a:p>
        </p:txBody>
      </p:sp>
      <p:sp>
        <p:nvSpPr>
          <p:cNvPr id="45065" name="TextBox 3">
            <a:extLst>
              <a:ext uri="{FF2B5EF4-FFF2-40B4-BE49-F238E27FC236}">
                <a16:creationId xmlns:a16="http://schemas.microsoft.com/office/drawing/2014/main" id="{BECF51E3-6DD1-49EE-AC72-685E4905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2889250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066" name="TextBox 10">
            <a:extLst>
              <a:ext uri="{FF2B5EF4-FFF2-40B4-BE49-F238E27FC236}">
                <a16:creationId xmlns:a16="http://schemas.microsoft.com/office/drawing/2014/main" id="{4EFD33B1-21FC-4668-AC8F-C35ACA1E6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2892425"/>
            <a:ext cx="927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Messaging  </a:t>
            </a:r>
          </a:p>
        </p:txBody>
      </p:sp>
      <p:sp>
        <p:nvSpPr>
          <p:cNvPr id="45067" name="TextBox 11">
            <a:extLst>
              <a:ext uri="{FF2B5EF4-FFF2-40B4-BE49-F238E27FC236}">
                <a16:creationId xmlns:a16="http://schemas.microsoft.com/office/drawing/2014/main" id="{C21FA07B-A36E-4A25-824A-48576B05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4298950"/>
            <a:ext cx="132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068" name="TextBox 12">
            <a:extLst>
              <a:ext uri="{FF2B5EF4-FFF2-40B4-BE49-F238E27FC236}">
                <a16:creationId xmlns:a16="http://schemas.microsoft.com/office/drawing/2014/main" id="{BBCBCAC7-3216-4B20-B596-F05FEBE1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2830513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069" name="TextBox 13">
            <a:extLst>
              <a:ext uri="{FF2B5EF4-FFF2-40B4-BE49-F238E27FC236}">
                <a16:creationId xmlns:a16="http://schemas.microsoft.com/office/drawing/2014/main" id="{78FD55B8-AF35-4C81-B980-85ADA7A32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2824163"/>
            <a:ext cx="70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Andons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070" name="TextBox 14">
            <a:extLst>
              <a:ext uri="{FF2B5EF4-FFF2-40B4-BE49-F238E27FC236}">
                <a16:creationId xmlns:a16="http://schemas.microsoft.com/office/drawing/2014/main" id="{B077A1FB-F003-442A-A1BB-E9316BB5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0" y="2855913"/>
            <a:ext cx="204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Design You Own Layout   </a:t>
            </a:r>
          </a:p>
        </p:txBody>
      </p:sp>
      <p:sp>
        <p:nvSpPr>
          <p:cNvPr id="45071" name="TextBox 15">
            <a:extLst>
              <a:ext uri="{FF2B5EF4-FFF2-40B4-BE49-F238E27FC236}">
                <a16:creationId xmlns:a16="http://schemas.microsoft.com/office/drawing/2014/main" id="{E5B48B8A-5F39-4458-9B4F-6F43C0F49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4346575"/>
            <a:ext cx="912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Downtime  </a:t>
            </a:r>
          </a:p>
        </p:txBody>
      </p:sp>
      <p:sp>
        <p:nvSpPr>
          <p:cNvPr id="45072" name="TextBox 16">
            <a:extLst>
              <a:ext uri="{FF2B5EF4-FFF2-40B4-BE49-F238E27FC236}">
                <a16:creationId xmlns:a16="http://schemas.microsoft.com/office/drawing/2014/main" id="{D9DCFA04-A7A5-47D0-A011-0C589981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4346575"/>
            <a:ext cx="696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073" name="TextBox 17">
            <a:extLst>
              <a:ext uri="{FF2B5EF4-FFF2-40B4-BE49-F238E27FC236}">
                <a16:creationId xmlns:a16="http://schemas.microsoft.com/office/drawing/2014/main" id="{2D16D3CB-4654-4920-A599-157221BF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4357688"/>
            <a:ext cx="1011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</a:p>
        </p:txBody>
      </p:sp>
      <p:sp>
        <p:nvSpPr>
          <p:cNvPr id="45074" name="TextBox 18">
            <a:extLst>
              <a:ext uri="{FF2B5EF4-FFF2-40B4-BE49-F238E27FC236}">
                <a16:creationId xmlns:a16="http://schemas.microsoft.com/office/drawing/2014/main" id="{EF28D085-96B8-46DA-9BC7-0050CA33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538" y="4371975"/>
            <a:ext cx="1414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Download to Excel </a:t>
            </a:r>
          </a:p>
        </p:txBody>
      </p:sp>
      <p:pic>
        <p:nvPicPr>
          <p:cNvPr id="45075" name="Picture 1">
            <a:extLst>
              <a:ext uri="{FF2B5EF4-FFF2-40B4-BE49-F238E27FC236}">
                <a16:creationId xmlns:a16="http://schemas.microsoft.com/office/drawing/2014/main" id="{1D93B2A3-7DA6-4B72-85A8-ABA4D44A4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341563"/>
            <a:ext cx="14859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6" descr="safetyMessageResized">
            <a:extLst>
              <a:ext uri="{FF2B5EF4-FFF2-40B4-BE49-F238E27FC236}">
                <a16:creationId xmlns:a16="http://schemas.microsoft.com/office/drawing/2014/main" id="{01CAD615-7FE7-475E-A45D-DFD6F20E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2235200"/>
            <a:ext cx="14239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14">
            <a:extLst>
              <a:ext uri="{FF2B5EF4-FFF2-40B4-BE49-F238E27FC236}">
                <a16:creationId xmlns:a16="http://schemas.microsoft.com/office/drawing/2014/main" id="{17576D80-1BEC-43A4-B4D7-E1D92EB5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495675"/>
            <a:ext cx="102393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3">
            <a:extLst>
              <a:ext uri="{FF2B5EF4-FFF2-40B4-BE49-F238E27FC236}">
                <a16:creationId xmlns:a16="http://schemas.microsoft.com/office/drawing/2014/main" id="{58F6F0AC-E08E-4D15-8697-402F8DD90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297113"/>
            <a:ext cx="6524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6" descr="4">
            <a:extLst>
              <a:ext uri="{FF2B5EF4-FFF2-40B4-BE49-F238E27FC236}">
                <a16:creationId xmlns:a16="http://schemas.microsoft.com/office/drawing/2014/main" id="{545CD1AC-D886-4103-B89A-6E30C810E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2255838"/>
            <a:ext cx="11588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33" descr="Production.JPG">
            <a:extLst>
              <a:ext uri="{FF2B5EF4-FFF2-40B4-BE49-F238E27FC236}">
                <a16:creationId xmlns:a16="http://schemas.microsoft.com/office/drawing/2014/main" id="{B5573C38-E918-46C8-A753-C76BBBECC8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324100"/>
            <a:ext cx="749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24">
            <a:extLst>
              <a:ext uri="{FF2B5EF4-FFF2-40B4-BE49-F238E27FC236}">
                <a16:creationId xmlns:a16="http://schemas.microsoft.com/office/drawing/2014/main" id="{16245CFD-2403-44DB-A052-19EC1521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567113"/>
            <a:ext cx="14732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25">
            <a:extLst>
              <a:ext uri="{FF2B5EF4-FFF2-40B4-BE49-F238E27FC236}">
                <a16:creationId xmlns:a16="http://schemas.microsoft.com/office/drawing/2014/main" id="{78A7CF36-8A87-4AC0-8C6E-D1CBE8D4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54413"/>
            <a:ext cx="1336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3" name="Picture 26">
            <a:extLst>
              <a:ext uri="{FF2B5EF4-FFF2-40B4-BE49-F238E27FC236}">
                <a16:creationId xmlns:a16="http://schemas.microsoft.com/office/drawing/2014/main" id="{8A47FB29-D2CF-46ED-93D5-A0C3F749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489325"/>
            <a:ext cx="1136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4" name="Picture 4">
            <a:extLst>
              <a:ext uri="{FF2B5EF4-FFF2-40B4-BE49-F238E27FC236}">
                <a16:creationId xmlns:a16="http://schemas.microsoft.com/office/drawing/2014/main" id="{5822F41E-C5A2-402F-AAFB-2A78EEA1D0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3465513"/>
            <a:ext cx="1244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7812-ED43-4298-95F7-AF1E2A44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2400" b="1" i="1" dirty="0">
                <a:solidFill>
                  <a:srgbClr val="0070C0"/>
                </a:solidFill>
              </a:rPr>
            </a:b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Calculating a Financial Return – 2 Simple Steps  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DE4DAF4-BFC7-4F44-9C7F-914F2508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338"/>
            <a:ext cx="112141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u="sng"/>
              <a:t>Step 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/>
              <a:t>Determine the Number of Production Disruptions Over a Production Time Period &amp; the Number of Individuals Impacted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400" i="1">
                <a:latin typeface="Arial Narrow" panose="020B0606020202030204" pitchFamily="34" charset="0"/>
              </a:rPr>
              <a:t>Reasonable Estimates of the Number of Production Disruptions Over a Production Shift, Day, Week, Can Be Substituted if Production Data Is Not Available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i="1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u="sng"/>
              <a:t>Step 2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/>
              <a:t>Determine the Current Average Response Time for Each Incident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600" i="1">
                <a:latin typeface="Arial Narrow" panose="020B0606020202030204" pitchFamily="34" charset="0"/>
              </a:rPr>
              <a:t>Reasonable Estimates of Average Response Times Can Be Substituted if Data Is Not Available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6148" name="Picture 11">
            <a:extLst>
              <a:ext uri="{FF2B5EF4-FFF2-40B4-BE49-F238E27FC236}">
                <a16:creationId xmlns:a16="http://schemas.microsoft.com/office/drawing/2014/main" id="{FADA6819-2443-4FE7-AA6C-FCE9BE3B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75" y="431800"/>
            <a:ext cx="889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extLst>
              <a:ext uri="{FF2B5EF4-FFF2-40B4-BE49-F238E27FC236}">
                <a16:creationId xmlns:a16="http://schemas.microsoft.com/office/drawing/2014/main" id="{D189F6C9-BE62-459B-ABFC-C693D5ED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9875"/>
            <a:ext cx="3375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0" name="Straight Connector 2">
            <a:extLst>
              <a:ext uri="{FF2B5EF4-FFF2-40B4-BE49-F238E27FC236}">
                <a16:creationId xmlns:a16="http://schemas.microsoft.com/office/drawing/2014/main" id="{218F7E58-E8A0-4514-BCE1-D1236F185C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8475" y="1430338"/>
            <a:ext cx="11145838" cy="2222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1" name="Rectangle 6">
            <a:extLst>
              <a:ext uri="{FF2B5EF4-FFF2-40B4-BE49-F238E27FC236}">
                <a16:creationId xmlns:a16="http://schemas.microsoft.com/office/drawing/2014/main" id="{80A9154C-2706-4FED-A34D-D6AAC50E3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926138"/>
            <a:ext cx="789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70C0"/>
                </a:solidFill>
                <a:latin typeface="Agency FB" panose="020B0503020202020204" pitchFamily="34" charset="0"/>
              </a:rPr>
              <a:t>Conservatively An Andon System Has Proven to Reduce  Incident Response Time by 35% to 40%    </a:t>
            </a:r>
            <a:endParaRPr lang="en-US" altLang="en-US" sz="1800" b="1" i="1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3C9A-494C-47B5-9C56-E7602FFF6382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6153" name="Picture 2">
            <a:extLst>
              <a:ext uri="{FF2B5EF4-FFF2-40B4-BE49-F238E27FC236}">
                <a16:creationId xmlns:a16="http://schemas.microsoft.com/office/drawing/2014/main" id="{4498853C-3A24-421F-8A5A-9B68F608B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54350"/>
            <a:ext cx="3708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>
            <a:extLst>
              <a:ext uri="{FF2B5EF4-FFF2-40B4-BE49-F238E27FC236}">
                <a16:creationId xmlns:a16="http://schemas.microsoft.com/office/drawing/2014/main" id="{A90C64D4-A442-4DAE-9A4A-EAE11569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4941888"/>
            <a:ext cx="38528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FDA668E-9358-4C3E-A355-4E00B829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400" b="1" i="1">
                <a:solidFill>
                  <a:srgbClr val="0070C0"/>
                </a:solidFill>
              </a:rPr>
            </a:br>
            <a:br>
              <a:rPr lang="en-US" altLang="en-US" sz="2400" b="1" i="1">
                <a:solidFill>
                  <a:srgbClr val="0070C0"/>
                </a:solidFill>
              </a:rPr>
            </a:br>
            <a:r>
              <a:rPr lang="en-US" altLang="en-US" sz="2400">
                <a:latin typeface="Agency FB" panose="020B0503020202020204" pitchFamily="34" charset="0"/>
              </a:rPr>
              <a:t>Sample Calculation of Payback Due To Reducing Response Time   </a:t>
            </a:r>
            <a:br>
              <a:rPr lang="en-US" altLang="en-US" sz="2400"/>
            </a:br>
            <a:br>
              <a:rPr lang="en-US" altLang="en-US" sz="2400"/>
            </a:br>
            <a:endParaRPr lang="en-US" altLang="en-US" sz="240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EBAF94C-FD45-403A-9432-8C00F0FA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563"/>
            <a:ext cx="10515600" cy="4724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Step 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        Number of Downtime Incidents by Shift / Day – 35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Step 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        Average Response Time Per Incident – 15 Minutes per Incident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i="1">
                <a:latin typeface="Agency FB" panose="020B0503020202020204" pitchFamily="34" charset="0"/>
              </a:rPr>
              <a:t>Calculation: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i="1">
                <a:latin typeface="Agency FB" panose="020B0503020202020204" pitchFamily="34" charset="0"/>
              </a:rPr>
              <a:t>	</a:t>
            </a:r>
            <a:r>
              <a:rPr lang="en-US" altLang="en-US" sz="2000" i="1">
                <a:latin typeface="Arial Narrow" panose="020B0606020202030204" pitchFamily="34" charset="0"/>
              </a:rPr>
              <a:t>35 Incidents x 15 minutes =  525 minutes of downtime due to response time per day [8.75 Hours]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 i="1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i="1">
                <a:latin typeface="Arial Narrow" panose="020B0606020202030204" pitchFamily="34" charset="0"/>
              </a:rPr>
              <a:t>        </a:t>
            </a:r>
            <a:r>
              <a:rPr lang="en-US" altLang="en-US" sz="2000" i="1">
                <a:latin typeface="Arial Narrow" panose="020B0606020202030204" pitchFamily="34" charset="0"/>
              </a:rPr>
              <a:t>Additional Production Hours Per Day – 3.0 hours  [ 8.75 Hours x 35% ]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i="1">
                <a:latin typeface="Arial Narrow" panose="020B0606020202030204" pitchFamily="34" charset="0"/>
              </a:rPr>
              <a:t>                                                    Per Week  - 15 hours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i="1">
                <a:latin typeface="Agency FB" panose="020B0503020202020204" pitchFamily="34" charset="0"/>
              </a:rPr>
              <a:t>                                                             </a:t>
            </a:r>
            <a:r>
              <a:rPr lang="en-US" altLang="en-US" sz="2000" i="1">
                <a:latin typeface="Arial Narrow" panose="020B0606020202030204" pitchFamily="34" charset="0"/>
              </a:rPr>
              <a:t>Per Month   - 61 hours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i="1">
                <a:latin typeface="Arial Narrow" panose="020B0606020202030204" pitchFamily="34" charset="0"/>
              </a:rPr>
              <a:t>			</a:t>
            </a:r>
            <a:r>
              <a:rPr lang="en-US" altLang="en-US" sz="2200" i="1">
                <a:latin typeface="Agency FB" panose="020B0503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gency FB" panose="020B0503020202020204" pitchFamily="34" charset="0"/>
              </a:rPr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gency FB" panose="020B0503020202020204" pitchFamily="34" charset="0"/>
              </a:rPr>
              <a:t>fdddd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7172" name="Picture 10">
            <a:extLst>
              <a:ext uri="{FF2B5EF4-FFF2-40B4-BE49-F238E27FC236}">
                <a16:creationId xmlns:a16="http://schemas.microsoft.com/office/drawing/2014/main" id="{B58FBC9B-5A63-43F5-984A-06281E3C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9875"/>
            <a:ext cx="3375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>
            <a:extLst>
              <a:ext uri="{FF2B5EF4-FFF2-40B4-BE49-F238E27FC236}">
                <a16:creationId xmlns:a16="http://schemas.microsoft.com/office/drawing/2014/main" id="{FB65CCF9-2AA2-461A-9E1D-FEA5924A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75" y="431800"/>
            <a:ext cx="889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4" name="Straight Connector 2">
            <a:extLst>
              <a:ext uri="{FF2B5EF4-FFF2-40B4-BE49-F238E27FC236}">
                <a16:creationId xmlns:a16="http://schemas.microsoft.com/office/drawing/2014/main" id="{0F2996B6-5A8F-4DA0-8F42-D43966D294F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8475" y="1430338"/>
            <a:ext cx="11145838" cy="2222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1727AE-242A-4BA6-AD2C-FB62F14551FE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7B86AB65-D045-4CF6-8C86-E2076C38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5767388"/>
            <a:ext cx="4881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Agency FB" panose="020B0503020202020204" pitchFamily="34" charset="0"/>
              </a:rPr>
              <a:t>Monthly Payback Realized  $12,200  </a:t>
            </a:r>
            <a:endParaRPr lang="en-US" altLang="en-US" sz="1200" b="1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0070C0"/>
                </a:solidFill>
                <a:latin typeface="Agency FB" panose="020B0503020202020204" pitchFamily="34" charset="0"/>
              </a:rPr>
              <a:t>                                         61 hours  x  $200/hour</a:t>
            </a:r>
            <a:endParaRPr lang="en-US" altLang="en-US" sz="2400" i="1">
              <a:solidFill>
                <a:srgbClr val="0070C0"/>
              </a:solidFill>
            </a:endParaRPr>
          </a:p>
        </p:txBody>
      </p:sp>
      <p:pic>
        <p:nvPicPr>
          <p:cNvPr id="7177" name="Picture 1">
            <a:extLst>
              <a:ext uri="{FF2B5EF4-FFF2-40B4-BE49-F238E27FC236}">
                <a16:creationId xmlns:a16="http://schemas.microsoft.com/office/drawing/2014/main" id="{561A0CA3-3EB0-4D1D-A2E0-4C3D7304B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516063"/>
            <a:ext cx="3984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>
            <a:extLst>
              <a:ext uri="{FF2B5EF4-FFF2-40B4-BE49-F238E27FC236}">
                <a16:creationId xmlns:a16="http://schemas.microsoft.com/office/drawing/2014/main" id="{1BC997DE-203B-45FF-8F6B-7AA79BD12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365375"/>
            <a:ext cx="3984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>
            <a:extLst>
              <a:ext uri="{FF2B5EF4-FFF2-40B4-BE49-F238E27FC236}">
                <a16:creationId xmlns:a16="http://schemas.microsoft.com/office/drawing/2014/main" id="{C0A8A7DB-770A-4302-A255-44A091D39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792788"/>
            <a:ext cx="398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711FE8D-81A9-45EE-96CD-D4C4CD4D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3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70C0"/>
                </a:solidFill>
              </a:rPr>
              <a:t>Financial Return – Payback 2 to 6 Months</a:t>
            </a:r>
            <a:endParaRPr lang="en-US" altLang="en-US" sz="24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01EFA-9923-4E03-AC8A-C88FB262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25"/>
            <a:ext cx="10515600" cy="527367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dirty="0"/>
              <a:t>Financial Paybacks Are Realized From: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3333FF"/>
                </a:solidFill>
              </a:rPr>
              <a:t>Reducing Downtime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Immediate Communications of Issues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rgbClr val="3333FF"/>
                </a:solidFill>
              </a:rPr>
              <a:t>	Reducing Set-Up Time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rgbClr val="3333FF"/>
                </a:solidFill>
              </a:rPr>
              <a:t>	Automated Data Collection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>
                <a:solidFill>
                  <a:srgbClr val="3333FF"/>
                </a:solidFill>
              </a:rPr>
              <a:t>	Real Time Monitoring of Production Status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Identifying Abnormalities 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300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9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i="1" dirty="0">
                <a:solidFill>
                  <a:srgbClr val="0000CC"/>
                </a:solidFill>
              </a:rPr>
              <a:t>Customer Example –System &amp; Payback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	VT3000 System -  $14,100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000" dirty="0"/>
              <a:t>Control Unit [Server] with Receiver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000" dirty="0"/>
              <a:t>10 Input Modules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000" dirty="0"/>
              <a:t>1 Repeater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000" dirty="0"/>
              <a:t>Large Screen Display Software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000" dirty="0"/>
              <a:t>2 Way Radio Transceiver  	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300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 	Financial Payback – 3.2 Months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(Annual Return $37,500)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000" dirty="0"/>
              <a:t>30 Incidents [10 Per Shift] – Total Plant – All Shifts  - 4 Minute Savings Per Incident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000" dirty="0"/>
              <a:t>3 Employees Affected Per Incident </a:t>
            </a:r>
          </a:p>
          <a:p>
            <a:pPr marL="914400" lvl="2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000" dirty="0"/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0000CC"/>
                </a:solidFill>
              </a:rPr>
              <a:t>    </a:t>
            </a:r>
            <a:r>
              <a:rPr lang="en-US" sz="2400" dirty="0">
                <a:solidFill>
                  <a:srgbClr val="0000CC"/>
                </a:solidFill>
              </a:rPr>
              <a:t>Templates at Available For Calculating ROI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A40603F2-AD9D-420E-BD86-00BA860D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DC74A7AD-D5EF-4335-8325-29768CBE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2" name="Straight Connector 2">
            <a:extLst>
              <a:ext uri="{FF2B5EF4-FFF2-40B4-BE49-F238E27FC236}">
                <a16:creationId xmlns:a16="http://schemas.microsoft.com/office/drawing/2014/main" id="{4638B802-B05E-48F7-9FAF-FF30B20795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1006475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FBFACC-B32E-47FE-B9DC-D2F91E81130C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7463-5F07-4528-874A-5A7797A0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Eliminate Production Looses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E01DD-4F37-4428-B6CA-8FD8B95F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938"/>
            <a:ext cx="10515600" cy="47720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/>
              <a:t>Recover Lost Production Time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Minimizing Production Disruptions – Reduce Downtime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Identifying &amp; Immediately Correcting Production Abnormalities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Immediate Communications of Production Issues  </a:t>
            </a:r>
          </a:p>
          <a:p>
            <a:pPr marL="1371600" lvl="3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/>
          </a:p>
          <a:p>
            <a:pPr marL="11430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/>
              <a:t>Visual Management </a:t>
            </a:r>
          </a:p>
          <a:p>
            <a:pPr marL="1714500" lvl="3" eaLnBrk="1" fontAlgn="auto" hangingPunct="1">
              <a:spcAft>
                <a:spcPts val="0"/>
              </a:spcAft>
              <a:defRPr/>
            </a:pPr>
            <a:r>
              <a:rPr lang="en-US" dirty="0"/>
              <a:t>Performance  Feedback to Line Operators </a:t>
            </a:r>
          </a:p>
          <a:p>
            <a:pPr marL="1714500" lvl="3" eaLnBrk="1" fontAlgn="auto" hangingPunct="1">
              <a:spcAft>
                <a:spcPts val="0"/>
              </a:spcAft>
              <a:defRPr/>
            </a:pPr>
            <a:r>
              <a:rPr lang="en-US" dirty="0"/>
              <a:t>View Equipment or Production Station Status </a:t>
            </a:r>
          </a:p>
          <a:p>
            <a:pPr marL="1714500" lvl="3" eaLnBrk="1" fontAlgn="auto" hangingPunct="1">
              <a:spcAft>
                <a:spcPts val="0"/>
              </a:spcAft>
              <a:defRPr/>
            </a:pPr>
            <a:r>
              <a:rPr lang="en-US" dirty="0"/>
              <a:t>View Line Status &amp; Plant Status </a:t>
            </a:r>
          </a:p>
          <a:p>
            <a:pPr marL="1714500" lvl="3" eaLnBrk="1" fontAlgn="auto" hangingPunct="1">
              <a:spcAft>
                <a:spcPts val="0"/>
              </a:spcAft>
              <a:defRPr/>
            </a:pPr>
            <a:r>
              <a:rPr lang="en-US" dirty="0"/>
              <a:t>Enterprise Status </a:t>
            </a:r>
          </a:p>
          <a:p>
            <a:pPr marL="1485900" lvl="3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/>
          </a:p>
          <a:p>
            <a:pPr marL="11430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/>
              <a:t>Easily Identify Process Bottlenecks/ Areas for Improvement / Track Week to Week Improvements</a:t>
            </a:r>
          </a:p>
          <a:p>
            <a:pPr marL="11430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marL="11430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/>
              <a:t>Automatically Capture Performance Data </a:t>
            </a:r>
          </a:p>
          <a:p>
            <a:pPr marL="11430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i="1" dirty="0"/>
              <a:t>               Significantly Improving the Accuracy /Timeliness/Consistency/Completeness of the Data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i="1" dirty="0"/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DC4E957F-9A4A-4106-BF0D-4BA8D9B6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017F9E55-59BC-4F1E-A26E-53AC184A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438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Straight Connector 2">
            <a:extLst>
              <a:ext uri="{FF2B5EF4-FFF2-40B4-BE49-F238E27FC236}">
                <a16:creationId xmlns:a16="http://schemas.microsoft.com/office/drawing/2014/main" id="{76DCF8C0-10DE-4347-8572-A0D2BA9647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89013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AB6AB6-7936-4B12-A248-D9ED95DFB8AC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11272" name="Picture 12">
            <a:extLst>
              <a:ext uri="{FF2B5EF4-FFF2-40B4-BE49-F238E27FC236}">
                <a16:creationId xmlns:a16="http://schemas.microsoft.com/office/drawing/2014/main" id="{1FF19027-258D-4C93-9890-D60F4CDA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1404938"/>
            <a:ext cx="1924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F4A3E7BB-CE7F-4A13-B67D-8DE6CD6A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2655888"/>
            <a:ext cx="1979612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1260B9E-A247-4934-B751-905B446A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17463"/>
            <a:ext cx="10515600" cy="1325562"/>
          </a:xfrm>
        </p:spPr>
        <p:txBody>
          <a:bodyPr/>
          <a:lstStyle/>
          <a:p>
            <a:r>
              <a:rPr lang="en-US" altLang="en-US" sz="2400" b="1" i="1">
                <a:solidFill>
                  <a:srgbClr val="0070C0"/>
                </a:solidFill>
              </a:rPr>
              <a:t>Clear  - Concise – Complete Visual Status Visibility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2CAA8C8-8ABB-4ABB-8E3F-37FA8213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350"/>
            <a:ext cx="10515600" cy="51831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b="1"/>
              <a:t>Total Plant Status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8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/>
              <a:t> </a:t>
            </a:r>
          </a:p>
        </p:txBody>
      </p:sp>
      <p:cxnSp>
        <p:nvCxnSpPr>
          <p:cNvPr id="13316" name="Straight Connector 2">
            <a:extLst>
              <a:ext uri="{FF2B5EF4-FFF2-40B4-BE49-F238E27FC236}">
                <a16:creationId xmlns:a16="http://schemas.microsoft.com/office/drawing/2014/main" id="{299075B4-70BD-40A3-9820-B62C4B4F31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338" y="858838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7" name="Picture 5">
            <a:extLst>
              <a:ext uri="{FF2B5EF4-FFF2-40B4-BE49-F238E27FC236}">
                <a16:creationId xmlns:a16="http://schemas.microsoft.com/office/drawing/2014/main" id="{AB264CBB-423B-410E-8A43-95A8131D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438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>
            <a:extLst>
              <a:ext uri="{FF2B5EF4-FFF2-40B4-BE49-F238E27FC236}">
                <a16:creationId xmlns:a16="http://schemas.microsoft.com/office/drawing/2014/main" id="{881EEB46-1331-4142-AD51-FC836CF1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987425"/>
            <a:ext cx="59309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>
            <a:extLst>
              <a:ext uri="{FF2B5EF4-FFF2-40B4-BE49-F238E27FC236}">
                <a16:creationId xmlns:a16="http://schemas.microsoft.com/office/drawing/2014/main" id="{A4A3792F-3693-4443-8E87-D3FEA5D6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97438"/>
            <a:ext cx="373697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>
            <a:extLst>
              <a:ext uri="{FF2B5EF4-FFF2-40B4-BE49-F238E27FC236}">
                <a16:creationId xmlns:a16="http://schemas.microsoft.com/office/drawing/2014/main" id="{F213355B-1FD2-41AC-81F0-72401BBC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4821238"/>
            <a:ext cx="36607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>
            <a:extLst>
              <a:ext uri="{FF2B5EF4-FFF2-40B4-BE49-F238E27FC236}">
                <a16:creationId xmlns:a16="http://schemas.microsoft.com/office/drawing/2014/main" id="{CB2400C3-24E1-4C44-B43B-20B812B3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4821238"/>
            <a:ext cx="373856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6">
            <a:extLst>
              <a:ext uri="{FF2B5EF4-FFF2-40B4-BE49-F238E27FC236}">
                <a16:creationId xmlns:a16="http://schemas.microsoft.com/office/drawing/2014/main" id="{BF7A057D-7454-41B9-9C8E-057AFA8E3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4445000"/>
            <a:ext cx="8002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</a:rPr>
              <a:t>Drill Down To Individual Station Status – </a:t>
            </a:r>
            <a:r>
              <a:rPr lang="en-US" altLang="en-US" sz="1400" i="1"/>
              <a:t>Define the Appropriate Format 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A39B-C486-4EDD-A1FF-361CC3F8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"/>
            <a:ext cx="10515600" cy="755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700" b="1" i="1" dirty="0">
                <a:solidFill>
                  <a:srgbClr val="0070C0"/>
                </a:solidFill>
              </a:rPr>
              <a:t>VersaCall’s Customer’s include …</a:t>
            </a:r>
            <a:br>
              <a:rPr lang="en-US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CDC7F804-805B-490F-978B-4041D2F6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19063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FA239E11-2014-4756-BEC9-2F05A7AD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>
            <a:extLst>
              <a:ext uri="{FF2B5EF4-FFF2-40B4-BE49-F238E27FC236}">
                <a16:creationId xmlns:a16="http://schemas.microsoft.com/office/drawing/2014/main" id="{45238795-8BD2-4F07-9CC2-93BBA712B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1209675"/>
            <a:ext cx="1584325" cy="1112838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A1C7CD-D2E7-4375-BCC1-577EB5D25721}"/>
              </a:ext>
            </a:extLst>
          </p:cNvPr>
          <p:cNvSpPr txBox="1"/>
          <p:nvPr/>
        </p:nvSpPr>
        <p:spPr>
          <a:xfrm>
            <a:off x="374650" y="6413500"/>
            <a:ext cx="119205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14343" name="Picture 28" descr="Boston Scientific Log.bmp">
            <a:extLst>
              <a:ext uri="{FF2B5EF4-FFF2-40B4-BE49-F238E27FC236}">
                <a16:creationId xmlns:a16="http://schemas.microsoft.com/office/drawing/2014/main" id="{BA2D6073-3A59-4A64-B139-B710D6A11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8"/>
          <a:stretch>
            <a:fillRect/>
          </a:stretch>
        </p:blipFill>
        <p:spPr bwMode="auto">
          <a:xfrm>
            <a:off x="1338263" y="2571750"/>
            <a:ext cx="21494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5" descr="Cat_logo">
            <a:extLst>
              <a:ext uri="{FF2B5EF4-FFF2-40B4-BE49-F238E27FC236}">
                <a16:creationId xmlns:a16="http://schemas.microsoft.com/office/drawing/2014/main" id="{F137C014-D1F4-407D-80D0-A380D0DF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436688"/>
            <a:ext cx="22050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>
            <a:extLst>
              <a:ext uri="{FF2B5EF4-FFF2-40B4-BE49-F238E27FC236}">
                <a16:creationId xmlns:a16="http://schemas.microsoft.com/office/drawing/2014/main" id="{2B15D0AD-00D9-4550-BD26-B4E5E1D1E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2143125"/>
            <a:ext cx="18907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>
            <a:extLst>
              <a:ext uri="{FF2B5EF4-FFF2-40B4-BE49-F238E27FC236}">
                <a16:creationId xmlns:a16="http://schemas.microsoft.com/office/drawing/2014/main" id="{1151B6CE-5E0E-400D-AC33-62FDFEAD966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2378075"/>
            <a:ext cx="2408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">
            <a:extLst>
              <a:ext uri="{FF2B5EF4-FFF2-40B4-BE49-F238E27FC236}">
                <a16:creationId xmlns:a16="http://schemas.microsoft.com/office/drawing/2014/main" id="{969FCF63-C0D2-4219-8D78-CFB61E307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5" y="3573463"/>
            <a:ext cx="23082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1">
            <a:extLst>
              <a:ext uri="{FF2B5EF4-FFF2-40B4-BE49-F238E27FC236}">
                <a16:creationId xmlns:a16="http://schemas.microsoft.com/office/drawing/2014/main" id="{CC18A626-3668-4E1D-AA33-40F60F32EDF5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771900"/>
            <a:ext cx="13176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9" descr="3M_worldwide">
            <a:extLst>
              <a:ext uri="{FF2B5EF4-FFF2-40B4-BE49-F238E27FC236}">
                <a16:creationId xmlns:a16="http://schemas.microsoft.com/office/drawing/2014/main" id="{D66D9D7D-251D-4E08-85DE-2BB61E63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3" r="70731" b="-2"/>
          <a:stretch>
            <a:fillRect/>
          </a:stretch>
        </p:blipFill>
        <p:spPr bwMode="auto">
          <a:xfrm>
            <a:off x="9185275" y="1017588"/>
            <a:ext cx="1266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9">
            <a:extLst>
              <a:ext uri="{FF2B5EF4-FFF2-40B4-BE49-F238E27FC236}">
                <a16:creationId xmlns:a16="http://schemas.microsoft.com/office/drawing/2014/main" id="{DF7D3882-A103-47CC-B6DE-06AD6279FC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394075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0">
            <a:extLst>
              <a:ext uri="{FF2B5EF4-FFF2-40B4-BE49-F238E27FC236}">
                <a16:creationId xmlns:a16="http://schemas.microsoft.com/office/drawing/2014/main" id="{B8AD824E-F22D-46FE-B4D2-CC5D043BBD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45075"/>
            <a:ext cx="25241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1">
            <a:extLst>
              <a:ext uri="{FF2B5EF4-FFF2-40B4-BE49-F238E27FC236}">
                <a16:creationId xmlns:a16="http://schemas.microsoft.com/office/drawing/2014/main" id="{1C426688-1D8E-4A89-88FF-C8BD27F0B6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271588"/>
            <a:ext cx="1827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4">
            <a:extLst>
              <a:ext uri="{FF2B5EF4-FFF2-40B4-BE49-F238E27FC236}">
                <a16:creationId xmlns:a16="http://schemas.microsoft.com/office/drawing/2014/main" id="{089774D2-53A7-4F32-ADC5-56F401537C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5002213"/>
            <a:ext cx="180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5">
            <a:extLst>
              <a:ext uri="{FF2B5EF4-FFF2-40B4-BE49-F238E27FC236}">
                <a16:creationId xmlns:a16="http://schemas.microsoft.com/office/drawing/2014/main" id="{C22A2C82-D89E-4DD8-940C-DCF308F562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4822825"/>
            <a:ext cx="15319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5" name="Straight Connector 2">
            <a:extLst>
              <a:ext uri="{FF2B5EF4-FFF2-40B4-BE49-F238E27FC236}">
                <a16:creationId xmlns:a16="http://schemas.microsoft.com/office/drawing/2014/main" id="{D5D1899A-D568-433A-8DFF-23158BF73A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989013"/>
            <a:ext cx="11407775" cy="31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56" name="Picture 2">
            <a:extLst>
              <a:ext uri="{FF2B5EF4-FFF2-40B4-BE49-F238E27FC236}">
                <a16:creationId xmlns:a16="http://schemas.microsoft.com/office/drawing/2014/main" id="{753F2C45-8E17-4F66-90CB-73439DE670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454400"/>
            <a:ext cx="10350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">
            <a:extLst>
              <a:ext uri="{FF2B5EF4-FFF2-40B4-BE49-F238E27FC236}">
                <a16:creationId xmlns:a16="http://schemas.microsoft.com/office/drawing/2014/main" id="{38CBDECC-7CA2-45A8-BCD8-389E0BB2B8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473325"/>
            <a:ext cx="2381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5">
            <a:extLst>
              <a:ext uri="{FF2B5EF4-FFF2-40B4-BE49-F238E27FC236}">
                <a16:creationId xmlns:a16="http://schemas.microsoft.com/office/drawing/2014/main" id="{F4524C60-DB80-438C-92C9-43282C63BFC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211763"/>
            <a:ext cx="27892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F145914-1D0F-4F80-A819-A6DDD200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70C0"/>
                </a:solidFill>
              </a:rPr>
              <a:t>Supports All Manufacturing Environments </a:t>
            </a:r>
            <a:endParaRPr lang="en-US" altLang="en-US" sz="24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9360-76AC-4988-8972-3170F5BF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838" y="1416050"/>
            <a:ext cx="10515600" cy="486251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Machine Centers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600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Moving Assembly Lines &amp;  Stationary Assembly Operations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100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Packaging Line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100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Cell Manufacturing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100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Process Flow Lines 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100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Production Lines  </a:t>
            </a: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AC61A249-4D84-4CD0-B8F6-25F8E525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38125"/>
            <a:ext cx="904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9" name="Straight Connector 2">
            <a:extLst>
              <a:ext uri="{FF2B5EF4-FFF2-40B4-BE49-F238E27FC236}">
                <a16:creationId xmlns:a16="http://schemas.microsoft.com/office/drawing/2014/main" id="{5C72A664-9B67-4877-AB47-A96C861BA4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650" y="1006475"/>
            <a:ext cx="11407775" cy="33338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0" name="Picture 5">
            <a:extLst>
              <a:ext uri="{FF2B5EF4-FFF2-40B4-BE49-F238E27FC236}">
                <a16:creationId xmlns:a16="http://schemas.microsoft.com/office/drawing/2014/main" id="{5F273F99-B8F7-4481-8AA6-57AAE26E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37F5BA-3451-46EE-A6EE-D9DCDEE8EEEC}"/>
              </a:ext>
            </a:extLst>
          </p:cNvPr>
          <p:cNvSpPr txBox="1"/>
          <p:nvPr/>
        </p:nvSpPr>
        <p:spPr>
          <a:xfrm>
            <a:off x="374650" y="6554788"/>
            <a:ext cx="1192053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16392" name="Picture 14" descr="machine center-3 star.jpg">
            <a:extLst>
              <a:ext uri="{FF2B5EF4-FFF2-40B4-BE49-F238E27FC236}">
                <a16:creationId xmlns:a16="http://schemas.microsoft.com/office/drawing/2014/main" id="{0F5F890E-3992-4BB5-BC22-50E649738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7"/>
          <a:stretch>
            <a:fillRect/>
          </a:stretch>
        </p:blipFill>
        <p:spPr bwMode="auto">
          <a:xfrm>
            <a:off x="2955925" y="1135063"/>
            <a:ext cx="914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Assemly Line -4 Star.jpg">
            <a:extLst>
              <a:ext uri="{FF2B5EF4-FFF2-40B4-BE49-F238E27FC236}">
                <a16:creationId xmlns:a16="http://schemas.microsoft.com/office/drawing/2014/main" id="{15CF0A25-EA8B-4EA8-9023-0656258A2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b="17691"/>
          <a:stretch>
            <a:fillRect/>
          </a:stretch>
        </p:blipFill>
        <p:spPr bwMode="auto">
          <a:xfrm>
            <a:off x="2955925" y="1976438"/>
            <a:ext cx="914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7" descr="packaging line-1.jpg">
            <a:extLst>
              <a:ext uri="{FF2B5EF4-FFF2-40B4-BE49-F238E27FC236}">
                <a16:creationId xmlns:a16="http://schemas.microsoft.com/office/drawing/2014/main" id="{EB5A1FCB-8A49-4240-9B95-4A7ECB106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/>
          <a:stretch>
            <a:fillRect/>
          </a:stretch>
        </p:blipFill>
        <p:spPr bwMode="auto">
          <a:xfrm>
            <a:off x="2974975" y="2938463"/>
            <a:ext cx="895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 descr="cell maufacturing-4.jpg">
            <a:extLst>
              <a:ext uri="{FF2B5EF4-FFF2-40B4-BE49-F238E27FC236}">
                <a16:creationId xmlns:a16="http://schemas.microsoft.com/office/drawing/2014/main" id="{820FEA9E-5300-46B0-8462-CB367BBFAC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784600"/>
            <a:ext cx="8953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 descr="process manufacturing-1.jpg">
            <a:extLst>
              <a:ext uri="{FF2B5EF4-FFF2-40B4-BE49-F238E27FC236}">
                <a16:creationId xmlns:a16="http://schemas.microsoft.com/office/drawing/2014/main" id="{3BFC5C6F-BA22-4E51-B84A-0C2F35B4B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694238"/>
            <a:ext cx="923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8" descr="Production Floor-2.jpg">
            <a:extLst>
              <a:ext uri="{FF2B5EF4-FFF2-40B4-BE49-F238E27FC236}">
                <a16:creationId xmlns:a16="http://schemas.microsoft.com/office/drawing/2014/main" id="{A5EDF4B3-47D3-4870-A173-11B93C2DE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6007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1711</Words>
  <Application>Microsoft Office PowerPoint</Application>
  <PresentationFormat>Widescreen</PresentationFormat>
  <Paragraphs>465</Paragraphs>
  <Slides>24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Calibri</vt:lpstr>
      <vt:lpstr>Arial</vt:lpstr>
      <vt:lpstr>Calibri Light</vt:lpstr>
      <vt:lpstr>Times New Roman</vt:lpstr>
      <vt:lpstr>Agency FB</vt:lpstr>
      <vt:lpstr>Arial Black</vt:lpstr>
      <vt:lpstr>Arial Narrow</vt:lpstr>
      <vt:lpstr>Wingdings</vt:lpstr>
      <vt:lpstr>Arial Rounded MT Bold</vt:lpstr>
      <vt:lpstr>Office Theme</vt:lpstr>
      <vt:lpstr>Bitmap Image</vt:lpstr>
      <vt:lpstr>                               Wireless Innovations Improving Productivity </vt:lpstr>
      <vt:lpstr>Benefits Customers Have Realized</vt:lpstr>
      <vt:lpstr> Calculating a Financial Return – 2 Simple Steps    </vt:lpstr>
      <vt:lpstr>  Sample Calculation of Payback Due To Reducing Response Time     </vt:lpstr>
      <vt:lpstr>Financial Return – Payback 2 to 6 Months</vt:lpstr>
      <vt:lpstr> Eliminate Production Looses </vt:lpstr>
      <vt:lpstr>Clear  - Concise – Complete Visual Status Visibility </vt:lpstr>
      <vt:lpstr> VersaCall’s Customer’s include … </vt:lpstr>
      <vt:lpstr>Supports All Manufacturing Environments </vt:lpstr>
      <vt:lpstr>System Overview    </vt:lpstr>
      <vt:lpstr>Call Station Input Module</vt:lpstr>
      <vt:lpstr> BSC Input Module  - Flexible and Simple </vt:lpstr>
      <vt:lpstr>         Touch Input Module  - Visual Status Indicators </vt:lpstr>
      <vt:lpstr>Production Status Module – Touch Screen [10” Screen] &amp; I/O Module  </vt:lpstr>
      <vt:lpstr> Touch Input Modules</vt:lpstr>
      <vt:lpstr>Additional Modules </vt:lpstr>
      <vt:lpstr>Innovations in Visual Management</vt:lpstr>
      <vt:lpstr>Completely Integrated Visual Andon Systems     A New  Dimension in Visual Communications  for the  Production  Floor -                 Virtual Panel  IV Display Software </vt:lpstr>
      <vt:lpstr>Visual Management – Real Time Production Status Visibility    </vt:lpstr>
      <vt:lpstr>              Visual Management </vt:lpstr>
      <vt:lpstr>     Virtual Panel IV Software                             Andon – Messaging- Performance – Plant Layout – Informational </vt:lpstr>
      <vt:lpstr>VersaCall Reporting Software II      Software That Produces Trend and Comparison Graphs &amp; Reports That Are Easy to Create and Change </vt:lpstr>
      <vt:lpstr>Primary Applications </vt:lpstr>
      <vt:lpstr>Moving Forward  - Identifying Your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Innovations for the Production Floor</dc:title>
  <dc:creator>Robert Giese</dc:creator>
  <cp:lastModifiedBy>Andrea Allen</cp:lastModifiedBy>
  <cp:revision>264</cp:revision>
  <cp:lastPrinted>2018-10-04T22:01:51Z</cp:lastPrinted>
  <dcterms:created xsi:type="dcterms:W3CDTF">2013-11-27T22:25:20Z</dcterms:created>
  <dcterms:modified xsi:type="dcterms:W3CDTF">2018-10-23T20:38:37Z</dcterms:modified>
</cp:coreProperties>
</file>